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1" r:id="rId6"/>
    <p:sldMasterId id="2147483694" r:id="rId7"/>
    <p:sldMasterId id="214748371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1" r:id="rId105"/>
    <p:sldId id="352" r:id="rId106"/>
    <p:sldId id="353" r:id="rId107"/>
    <p:sldId id="354" r:id="rId108"/>
    <p:sldId id="355" r:id="rId109"/>
    <p:sldId id="356" r:id="rId110"/>
    <p:sldId id="357" r:id="rId111"/>
    <p:sldId id="358" r:id="rId112"/>
    <p:sldId id="359" r:id="rId113"/>
    <p:sldId id="360" r:id="rId114"/>
    <p:sldId id="361" r:id="rId115"/>
    <p:sldId id="362" r:id="rId116"/>
    <p:sldId id="363" r:id="rId117"/>
    <p:sldId id="364" r:id="rId118"/>
    <p:sldId id="365" r:id="rId119"/>
    <p:sldId id="366" r:id="rId120"/>
    <p:sldId id="367" r:id="rId121"/>
    <p:sldId id="368" r:id="rId122"/>
    <p:sldId id="369" r:id="rId123"/>
    <p:sldId id="370" r:id="rId124"/>
    <p:sldId id="371" r:id="rId125"/>
    <p:sldId id="372" r:id="rId126"/>
    <p:sldId id="373" r:id="rId127"/>
    <p:sldId id="374" r:id="rId128"/>
    <p:sldId id="375" r:id="rId129"/>
    <p:sldId id="376" r:id="rId130"/>
    <p:sldId id="377" r:id="rId131"/>
    <p:sldId id="378" r:id="rId132"/>
    <p:sldId id="379" r:id="rId133"/>
    <p:sldId id="380" r:id="rId134"/>
    <p:sldId id="381" r:id="rId135"/>
    <p:sldId id="382" r:id="rId136"/>
    <p:sldId id="383" r:id="rId137"/>
    <p:sldId id="384" r:id="rId138"/>
    <p:sldId id="385" r:id="rId139"/>
    <p:sldId id="386" r:id="rId140"/>
    <p:sldId id="387" r:id="rId141"/>
    <p:sldId id="388" r:id="rId142"/>
    <p:sldId id="389" r:id="rId143"/>
    <p:sldId id="390" r:id="rId144"/>
    <p:sldId id="391" r:id="rId145"/>
    <p:sldId id="392" r:id="rId146"/>
    <p:sldId id="393" r:id="rId147"/>
    <p:sldId id="394" r:id="rId148"/>
    <p:sldId id="395" r:id="rId149"/>
    <p:sldId id="396" r:id="rId150"/>
    <p:sldId id="397" r:id="rId151"/>
    <p:sldId id="398" r:id="rId152"/>
    <p:sldId id="399" r:id="rId153"/>
    <p:sldId id="400" r:id="rId154"/>
    <p:sldId id="401" r:id="rId155"/>
    <p:sldId id="402" r:id="rId156"/>
    <p:sldId id="403" r:id="rId157"/>
    <p:sldId id="404" r:id="rId158"/>
    <p:sldId id="405" r:id="rId159"/>
    <p:sldId id="406" r:id="rId160"/>
    <p:sldId id="407" r:id="rId161"/>
    <p:sldId id="408" r:id="rId162"/>
    <p:sldId id="409" r:id="rId163"/>
    <p:sldId id="410" r:id="rId164"/>
    <p:sldId id="411" r:id="rId165"/>
    <p:sldId id="412" r:id="rId166"/>
    <p:sldId id="413" r:id="rId167"/>
    <p:sldId id="414" r:id="rId168"/>
    <p:sldId id="415" r:id="rId169"/>
    <p:sldId id="416" r:id="rId170"/>
    <p:sldId id="417" r:id="rId171"/>
    <p:sldId id="418" r:id="rId172"/>
    <p:sldId id="419" r:id="rId173"/>
    <p:sldId id="420" r:id="rId174"/>
    <p:sldId id="421" r:id="rId175"/>
  </p:sldIdLst>
  <p:sldSz cy="5715000" cx="10160000"/>
  <p:notesSz cx="6858000" cy="9144000"/>
  <p:embeddedFontLst>
    <p:embeddedFont>
      <p:font typeface="Montserrat"/>
      <p:regular r:id="rId176"/>
      <p:bold r:id="rId177"/>
      <p:italic r:id="rId178"/>
      <p:boldItalic r:id="rId1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3200">
          <p15:clr>
            <a:srgbClr val="A4A3A4"/>
          </p15:clr>
        </p15:guide>
        <p15:guide id="3" orient="horz" pos="180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80" roundtripDataSignature="AMtx7mg8TRmwdDvba3AWWh90zyS1XbdLm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060BDB8-072D-433B-BC09-3240AD67E9BE}">
  <a:tblStyle styleId="{3060BDB8-072D-433B-BC09-3240AD67E9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3200"/>
        <p:guide pos="180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07" Type="http://schemas.openxmlformats.org/officeDocument/2006/relationships/slide" Target="slides/slide98.xml"/><Relationship Id="rId106" Type="http://schemas.openxmlformats.org/officeDocument/2006/relationships/slide" Target="slides/slide97.xml"/><Relationship Id="rId105" Type="http://schemas.openxmlformats.org/officeDocument/2006/relationships/slide" Target="slides/slide96.xml"/><Relationship Id="rId104" Type="http://schemas.openxmlformats.org/officeDocument/2006/relationships/slide" Target="slides/slide95.xml"/><Relationship Id="rId109" Type="http://schemas.openxmlformats.org/officeDocument/2006/relationships/slide" Target="slides/slide100.xml"/><Relationship Id="rId108" Type="http://schemas.openxmlformats.org/officeDocument/2006/relationships/slide" Target="slides/slide99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103" Type="http://schemas.openxmlformats.org/officeDocument/2006/relationships/slide" Target="slides/slide94.xml"/><Relationship Id="rId102" Type="http://schemas.openxmlformats.org/officeDocument/2006/relationships/slide" Target="slides/slide93.xml"/><Relationship Id="rId101" Type="http://schemas.openxmlformats.org/officeDocument/2006/relationships/slide" Target="slides/slide92.xml"/><Relationship Id="rId100" Type="http://schemas.openxmlformats.org/officeDocument/2006/relationships/slide" Target="slides/slide91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180" Type="http://customschemas.google.com/relationships/presentationmetadata" Target="metadata"/><Relationship Id="rId37" Type="http://schemas.openxmlformats.org/officeDocument/2006/relationships/slide" Target="slides/slide28.xml"/><Relationship Id="rId176" Type="http://schemas.openxmlformats.org/officeDocument/2006/relationships/font" Target="fonts/Montserrat-regular.fntdata"/><Relationship Id="rId36" Type="http://schemas.openxmlformats.org/officeDocument/2006/relationships/slide" Target="slides/slide27.xml"/><Relationship Id="rId175" Type="http://schemas.openxmlformats.org/officeDocument/2006/relationships/slide" Target="slides/slide166.xml"/><Relationship Id="rId39" Type="http://schemas.openxmlformats.org/officeDocument/2006/relationships/slide" Target="slides/slide30.xml"/><Relationship Id="rId174" Type="http://schemas.openxmlformats.org/officeDocument/2006/relationships/slide" Target="slides/slide165.xml"/><Relationship Id="rId38" Type="http://schemas.openxmlformats.org/officeDocument/2006/relationships/slide" Target="slides/slide29.xml"/><Relationship Id="rId173" Type="http://schemas.openxmlformats.org/officeDocument/2006/relationships/slide" Target="slides/slide164.xml"/><Relationship Id="rId179" Type="http://schemas.openxmlformats.org/officeDocument/2006/relationships/font" Target="fonts/Montserrat-boldItalic.fntdata"/><Relationship Id="rId178" Type="http://schemas.openxmlformats.org/officeDocument/2006/relationships/font" Target="fonts/Montserrat-italic.fntdata"/><Relationship Id="rId177" Type="http://schemas.openxmlformats.org/officeDocument/2006/relationships/font" Target="fonts/Montserrat-bold.fntdata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29" Type="http://schemas.openxmlformats.org/officeDocument/2006/relationships/slide" Target="slides/slide120.xml"/><Relationship Id="rId128" Type="http://schemas.openxmlformats.org/officeDocument/2006/relationships/slide" Target="slides/slide119.xml"/><Relationship Id="rId127" Type="http://schemas.openxmlformats.org/officeDocument/2006/relationships/slide" Target="slides/slide118.xml"/><Relationship Id="rId126" Type="http://schemas.openxmlformats.org/officeDocument/2006/relationships/slide" Target="slides/slide117.xml"/><Relationship Id="rId26" Type="http://schemas.openxmlformats.org/officeDocument/2006/relationships/slide" Target="slides/slide17.xml"/><Relationship Id="rId121" Type="http://schemas.openxmlformats.org/officeDocument/2006/relationships/slide" Target="slides/slide112.xml"/><Relationship Id="rId25" Type="http://schemas.openxmlformats.org/officeDocument/2006/relationships/slide" Target="slides/slide16.xml"/><Relationship Id="rId120" Type="http://schemas.openxmlformats.org/officeDocument/2006/relationships/slide" Target="slides/slide111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125" Type="http://schemas.openxmlformats.org/officeDocument/2006/relationships/slide" Target="slides/slide116.xml"/><Relationship Id="rId29" Type="http://schemas.openxmlformats.org/officeDocument/2006/relationships/slide" Target="slides/slide20.xml"/><Relationship Id="rId124" Type="http://schemas.openxmlformats.org/officeDocument/2006/relationships/slide" Target="slides/slide115.xml"/><Relationship Id="rId123" Type="http://schemas.openxmlformats.org/officeDocument/2006/relationships/slide" Target="slides/slide114.xml"/><Relationship Id="rId122" Type="http://schemas.openxmlformats.org/officeDocument/2006/relationships/slide" Target="slides/slide113.xml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11" Type="http://schemas.openxmlformats.org/officeDocument/2006/relationships/slide" Target="slides/slide2.xml"/><Relationship Id="rId99" Type="http://schemas.openxmlformats.org/officeDocument/2006/relationships/slide" Target="slides/slide90.xml"/><Relationship Id="rId10" Type="http://schemas.openxmlformats.org/officeDocument/2006/relationships/slide" Target="slides/slide1.xml"/><Relationship Id="rId98" Type="http://schemas.openxmlformats.org/officeDocument/2006/relationships/slide" Target="slides/slide89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118" Type="http://schemas.openxmlformats.org/officeDocument/2006/relationships/slide" Target="slides/slide109.xml"/><Relationship Id="rId117" Type="http://schemas.openxmlformats.org/officeDocument/2006/relationships/slide" Target="slides/slide108.xml"/><Relationship Id="rId116" Type="http://schemas.openxmlformats.org/officeDocument/2006/relationships/slide" Target="slides/slide107.xml"/><Relationship Id="rId115" Type="http://schemas.openxmlformats.org/officeDocument/2006/relationships/slide" Target="slides/slide106.xml"/><Relationship Id="rId119" Type="http://schemas.openxmlformats.org/officeDocument/2006/relationships/slide" Target="slides/slide110.xml"/><Relationship Id="rId15" Type="http://schemas.openxmlformats.org/officeDocument/2006/relationships/slide" Target="slides/slide6.xml"/><Relationship Id="rId110" Type="http://schemas.openxmlformats.org/officeDocument/2006/relationships/slide" Target="slides/slide101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14" Type="http://schemas.openxmlformats.org/officeDocument/2006/relationships/slide" Target="slides/slide105.xml"/><Relationship Id="rId18" Type="http://schemas.openxmlformats.org/officeDocument/2006/relationships/slide" Target="slides/slide9.xml"/><Relationship Id="rId113" Type="http://schemas.openxmlformats.org/officeDocument/2006/relationships/slide" Target="slides/slide104.xml"/><Relationship Id="rId112" Type="http://schemas.openxmlformats.org/officeDocument/2006/relationships/slide" Target="slides/slide103.xml"/><Relationship Id="rId111" Type="http://schemas.openxmlformats.org/officeDocument/2006/relationships/slide" Target="slides/slide102.xml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8" Type="http://schemas.openxmlformats.org/officeDocument/2006/relationships/slide" Target="slides/slide79.xml"/><Relationship Id="rId150" Type="http://schemas.openxmlformats.org/officeDocument/2006/relationships/slide" Target="slides/slide141.xml"/><Relationship Id="rId87" Type="http://schemas.openxmlformats.org/officeDocument/2006/relationships/slide" Target="slides/slide78.xml"/><Relationship Id="rId89" Type="http://schemas.openxmlformats.org/officeDocument/2006/relationships/slide" Target="slides/slide80.xml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0.xml"/><Relationship Id="rId4" Type="http://schemas.openxmlformats.org/officeDocument/2006/relationships/tableStyles" Target="tableStyles.xml"/><Relationship Id="rId148" Type="http://schemas.openxmlformats.org/officeDocument/2006/relationships/slide" Target="slides/slide139.xml"/><Relationship Id="rId9" Type="http://schemas.openxmlformats.org/officeDocument/2006/relationships/notesMaster" Target="notesMasters/notesMaster1.xml"/><Relationship Id="rId143" Type="http://schemas.openxmlformats.org/officeDocument/2006/relationships/slide" Target="slides/slide134.xml"/><Relationship Id="rId142" Type="http://schemas.openxmlformats.org/officeDocument/2006/relationships/slide" Target="slides/slide133.xml"/><Relationship Id="rId141" Type="http://schemas.openxmlformats.org/officeDocument/2006/relationships/slide" Target="slides/slide132.xml"/><Relationship Id="rId140" Type="http://schemas.openxmlformats.org/officeDocument/2006/relationships/slide" Target="slides/slide131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38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7.xml"/><Relationship Id="rId7" Type="http://schemas.openxmlformats.org/officeDocument/2006/relationships/slideMaster" Target="slideMasters/slideMaster3.xml"/><Relationship Id="rId145" Type="http://schemas.openxmlformats.org/officeDocument/2006/relationships/slide" Target="slides/slide136.xml"/><Relationship Id="rId8" Type="http://schemas.openxmlformats.org/officeDocument/2006/relationships/slideMaster" Target="slideMasters/slideMaster4.xml"/><Relationship Id="rId144" Type="http://schemas.openxmlformats.org/officeDocument/2006/relationships/slide" Target="slides/slide13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139" Type="http://schemas.openxmlformats.org/officeDocument/2006/relationships/slide" Target="slides/slide130.xml"/><Relationship Id="rId138" Type="http://schemas.openxmlformats.org/officeDocument/2006/relationships/slide" Target="slides/slide129.xml"/><Relationship Id="rId137" Type="http://schemas.openxmlformats.org/officeDocument/2006/relationships/slide" Target="slides/slide128.xml"/><Relationship Id="rId132" Type="http://schemas.openxmlformats.org/officeDocument/2006/relationships/slide" Target="slides/slide123.xml"/><Relationship Id="rId131" Type="http://schemas.openxmlformats.org/officeDocument/2006/relationships/slide" Target="slides/slide122.xml"/><Relationship Id="rId130" Type="http://schemas.openxmlformats.org/officeDocument/2006/relationships/slide" Target="slides/slide121.xml"/><Relationship Id="rId136" Type="http://schemas.openxmlformats.org/officeDocument/2006/relationships/slide" Target="slides/slide127.xml"/><Relationship Id="rId135" Type="http://schemas.openxmlformats.org/officeDocument/2006/relationships/slide" Target="slides/slide126.xml"/><Relationship Id="rId134" Type="http://schemas.openxmlformats.org/officeDocument/2006/relationships/slide" Target="slides/slide125.xml"/><Relationship Id="rId133" Type="http://schemas.openxmlformats.org/officeDocument/2006/relationships/slide" Target="slides/slide124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172" Type="http://schemas.openxmlformats.org/officeDocument/2006/relationships/slide" Target="slides/slide163.xml"/><Relationship Id="rId65" Type="http://schemas.openxmlformats.org/officeDocument/2006/relationships/slide" Target="slides/slide56.xml"/><Relationship Id="rId171" Type="http://schemas.openxmlformats.org/officeDocument/2006/relationships/slide" Target="slides/slide162.xml"/><Relationship Id="rId68" Type="http://schemas.openxmlformats.org/officeDocument/2006/relationships/slide" Target="slides/slide59.xml"/><Relationship Id="rId170" Type="http://schemas.openxmlformats.org/officeDocument/2006/relationships/slide" Target="slides/slide161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165" Type="http://schemas.openxmlformats.org/officeDocument/2006/relationships/slide" Target="slides/slide156.xml"/><Relationship Id="rId69" Type="http://schemas.openxmlformats.org/officeDocument/2006/relationships/slide" Target="slides/slide60.xml"/><Relationship Id="rId164" Type="http://schemas.openxmlformats.org/officeDocument/2006/relationships/slide" Target="slides/slide155.xml"/><Relationship Id="rId163" Type="http://schemas.openxmlformats.org/officeDocument/2006/relationships/slide" Target="slides/slide154.xml"/><Relationship Id="rId162" Type="http://schemas.openxmlformats.org/officeDocument/2006/relationships/slide" Target="slides/slide153.xml"/><Relationship Id="rId169" Type="http://schemas.openxmlformats.org/officeDocument/2006/relationships/slide" Target="slides/slide160.xml"/><Relationship Id="rId168" Type="http://schemas.openxmlformats.org/officeDocument/2006/relationships/slide" Target="slides/slide159.xml"/><Relationship Id="rId167" Type="http://schemas.openxmlformats.org/officeDocument/2006/relationships/slide" Target="slides/slide158.xml"/><Relationship Id="rId166" Type="http://schemas.openxmlformats.org/officeDocument/2006/relationships/slide" Target="slides/slide157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161" Type="http://schemas.openxmlformats.org/officeDocument/2006/relationships/slide" Target="slides/slide152.xml"/><Relationship Id="rId54" Type="http://schemas.openxmlformats.org/officeDocument/2006/relationships/slide" Target="slides/slide45.xml"/><Relationship Id="rId160" Type="http://schemas.openxmlformats.org/officeDocument/2006/relationships/slide" Target="slides/slide151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159" Type="http://schemas.openxmlformats.org/officeDocument/2006/relationships/slide" Target="slides/slide150.xml"/><Relationship Id="rId59" Type="http://schemas.openxmlformats.org/officeDocument/2006/relationships/slide" Target="slides/slide50.xml"/><Relationship Id="rId154" Type="http://schemas.openxmlformats.org/officeDocument/2006/relationships/slide" Target="slides/slide145.xml"/><Relationship Id="rId58" Type="http://schemas.openxmlformats.org/officeDocument/2006/relationships/slide" Target="slides/slide49.xml"/><Relationship Id="rId153" Type="http://schemas.openxmlformats.org/officeDocument/2006/relationships/slide" Target="slides/slide144.xml"/><Relationship Id="rId152" Type="http://schemas.openxmlformats.org/officeDocument/2006/relationships/slide" Target="slides/slide143.xml"/><Relationship Id="rId151" Type="http://schemas.openxmlformats.org/officeDocument/2006/relationships/slide" Target="slides/slide142.xml"/><Relationship Id="rId158" Type="http://schemas.openxmlformats.org/officeDocument/2006/relationships/slide" Target="slides/slide149.xml"/><Relationship Id="rId157" Type="http://schemas.openxmlformats.org/officeDocument/2006/relationships/slide" Target="slides/slide148.xml"/><Relationship Id="rId156" Type="http://schemas.openxmlformats.org/officeDocument/2006/relationships/slide" Target="slides/slide147.xml"/><Relationship Id="rId155" Type="http://schemas.openxmlformats.org/officeDocument/2006/relationships/slide" Target="slides/slide146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3054087b1c_0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3" name="Google Shape;623;g13054087b1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g13054087b1c_0_16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1d2d135963_2_62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11d2d135963_2_62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g1339e57c8e1_0_23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8" name="Google Shape;1658;g1339e57c8e1_0_2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g1339e57c8e1_0_23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g1339e57c8e1_0_23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7" name="Google Shape;1667;g1339e57c8e1_0_2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g1339e57c8e1_0_23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1339e57c8e1_0_23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g1339e57c8e1_0_2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g1339e57c8e1_0_23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1339e57c8e1_0_23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1339e57c8e1_0_2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g1339e57c8e1_0_23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1339e57c8e1_0_23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1339e57c8e1_0_2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g1339e57c8e1_0_23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1339e57c8e1_0_23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Google Shape;1705;g1339e57c8e1_0_2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g1339e57c8e1_0_23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1339e57c8e1_0_23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1339e57c8e1_0_2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g1339e57c8e1_0_23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1339e57c8e1_0_23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1339e57c8e1_0_2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5" name="Google Shape;1725;g1339e57c8e1_0_23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1339e57c8e1_0_24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1339e57c8e1_0_2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5" name="Google Shape;1735;g1339e57c8e1_0_24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g1339e57c8e1_0_24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5" name="Google Shape;1745;g1339e57c8e1_0_2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g1339e57c8e1_0_24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1d2d135963_2_69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g11d2d135963_2_69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g1339e57c8e1_0_24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6" name="Google Shape;1756;g1339e57c8e1_0_2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g1339e57c8e1_0_24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1339e57c8e1_0_24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Google Shape;1767;g1339e57c8e1_0_2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occurrence indicators to control the order and number of times that elements can occur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g1339e57c8e1_0_24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1339e57c8e1_0_24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" name="Google Shape;1789;g1339e57c8e1_0_2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0" name="Google Shape;1790;g1339e57c8e1_0_24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1339e57c8e1_0_24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" name="Google Shape;1799;g1339e57c8e1_0_2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g1339e57c8e1_0_24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1339e57c8e1_0_24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1339e57c8e1_0_2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g1339e57c8e1_0_24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1339e57c8e1_0_24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1339e57c8e1_0_2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g1339e57c8e1_0_24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1339e57c8e1_0_24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1339e57c8e1_0_2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g1339e57c8e1_0_24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1339e57c8e1_0_24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1" name="Google Shape;1841;g1339e57c8e1_0_2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g1339e57c8e1_0_24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1339e57c8e1_0_25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1339e57c8e1_0_2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g1339e57c8e1_0_25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3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339e57c8e1_0_25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5" name="Google Shape;1865;g1339e57c8e1_0_2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g1339e57c8e1_0_25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1d2d135963_2_76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11d2d135963_2_76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g1339e57c8e1_0_25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5" name="Google Shape;1885;g1339e57c8e1_0_2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g1339e57c8e1_0_25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339e57c8e1_0_25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1339e57c8e1_0_2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g1339e57c8e1_0_25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g1339e57c8e1_0_25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7" name="Google Shape;1907;g1339e57c8e1_0_2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g1339e57c8e1_0_25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1339e57c8e1_0_25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1339e57c8e1_0_2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0" name="Google Shape;1920;g1339e57c8e1_0_25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1339e57c8e1_0_25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1339e57c8e1_0_2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g1339e57c8e1_0_25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1339e57c8e1_0_25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Google Shape;1943;g1339e57c8e1_0_2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g1339e57c8e1_0_25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1339e57c8e1_0_26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1339e57c8e1_0_2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g1339e57c8e1_0_26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g1339e57c8e1_0_26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9" name="Google Shape;1969;g1339e57c8e1_0_2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g1339e57c8e1_0_26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1339e57c8e1_0_26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1339e57c8e1_0_2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g1339e57c8e1_0_26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g1339e57c8e1_0_26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3" name="Google Shape;1993;g1339e57c8e1_0_2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4" name="Google Shape;1994;g1339e57c8e1_0_26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1d2d135963_2_83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11d2d135963_2_83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1339e57c8e1_0_26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1339e57c8e1_0_2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6" name="Google Shape;2006;g1339e57c8e1_0_26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g1339e57c8e1_0_26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7" name="Google Shape;2017;g1339e57c8e1_0_2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g1339e57c8e1_0_26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g1339e57c8e1_0_26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9" name="Google Shape;2029;g1339e57c8e1_0_2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g1339e57c8e1_0_26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g1339e57c8e1_0_26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9" name="Google Shape;2039;g1339e57c8e1_0_2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g1339e57c8e1_0_26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g1339e57c8e1_0_26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9" name="Google Shape;2049;g1339e57c8e1_0_2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g1339e57c8e1_0_26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g1339e57c8e1_0_26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9" name="Google Shape;2059;g1339e57c8e1_0_2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0" name="Google Shape;2060;g1339e57c8e1_0_26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1339e57c8e1_0_27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1339e57c8e1_0_2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6" name="Google Shape;2076;g1339e57c8e1_0_27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g1339e57c8e1_0_27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6" name="Google Shape;2086;g1339e57c8e1_0_2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7" name="Google Shape;2087;g1339e57c8e1_0_27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g1339e57c8e1_0_27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2" name="Google Shape;2092;g1339e57c8e1_0_2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g1339e57c8e1_0_27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g1339e57c8e1_0_27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9" name="Google Shape;2099;g1339e57c8e1_0_2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0" name="Google Shape;2100;g1339e57c8e1_0_27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1d2d135963_2_90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11d2d135963_2_90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1339e57c8e1_0_27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9" name="Google Shape;2109;g1339e57c8e1_0_2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g1339e57c8e1_0_27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1339e57c8e1_0_27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9" name="Google Shape;2119;g1339e57c8e1_0_2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0" name="Google Shape;2120;g1339e57c8e1_0_27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g1339e57c8e1_0_27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9" name="Google Shape;2129;g1339e57c8e1_0_2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0" name="Google Shape;2130;g1339e57c8e1_0_27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1339e57c8e1_0_27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1339e57c8e1_0_2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g1339e57c8e1_0_27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g1339e57c8e1_0_27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" name="Google Shape;2146;g1339e57c8e1_0_2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7" name="Google Shape;2147;g1339e57c8e1_0_27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1339e57c8e1_0_27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" name="Google Shape;2155;g1339e57c8e1_0_2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g1339e57c8e1_0_27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g1339e57c8e1_0_27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5" name="Google Shape;2165;g1339e57c8e1_0_2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g1339e57c8e1_0_27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1339e57c8e1_0_28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1339e57c8e1_0_2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6" name="Google Shape;2176;g1339e57c8e1_0_28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1339e57c8e1_0_28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1339e57c8e1_0_2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g1339e57c8e1_0_28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1339e57c8e1_0_28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1339e57c8e1_0_2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g1339e57c8e1_0_28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1d2d135963_2_97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11d2d135963_2_97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1339e57c8e1_0_28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1339e57c8e1_0_2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g1339e57c8e1_0_28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1339e57c8e1_0_28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" name="Google Shape;2207;g1339e57c8e1_0_28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g1339e57c8e1_0_28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1339e57c8e1_0_28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Google Shape;2216;g1339e57c8e1_0_2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g1339e57c8e1_0_28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3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g1339e57c8e1_0_28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5" name="Google Shape;2225;g1339e57c8e1_0_2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g1339e57c8e1_0_28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4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1339e57c8e1_0_28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1339e57c8e1_0_2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g1339e57c8e1_0_28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5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6" name="Google Shape;2246;g1339e57c8e1_0_28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7" name="Google Shape;2247;g1339e57c8e1_0_2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g1339e57c8e1_0_28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1339e57c8e1_0_28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1339e57c8e1_0_28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g1339e57c8e1_0_28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g1339e57c8e1_0_28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4" name="Google Shape;2264;g1339e57c8e1_0_2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g1339e57c8e1_0_28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1339e57c8e1_0_28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1339e57c8e1_0_2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g1339e57c8e1_0_28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1339e57c8e1_0_28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1339e57c8e1_0_2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g1339e57c8e1_0_28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1d2d135963_2_114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11d2d135963_2_114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1339e57c8e1_0_29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1339e57c8e1_0_2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4" name="Google Shape;2294;g1339e57c8e1_0_29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g1339e57c8e1_0_29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2" name="Google Shape;2302;g1339e57c8e1_0_2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g1339e57c8e1_0_29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6" name="Shape 2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7" name="Google Shape;2307;g1339e57c8e1_0_29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8" name="Google Shape;2308;g1339e57c8e1_0_2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9" name="Google Shape;2309;g1339e57c8e1_0_29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1339e57c8e1_0_29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7" name="Google Shape;2317;g1339e57c8e1_0_2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8" name="Google Shape;2318;g1339e57c8e1_0_29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4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1339e57c8e1_0_29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1339e57c8e1_0_2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g1339e57c8e1_0_29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3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" name="Google Shape;2334;g1339e57c8e1_0_29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5" name="Google Shape;2335;g1339e57c8e1_0_2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g1339e57c8e1_0_29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g1339e57c8e1_0_29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1" name="Google Shape;2341;g1339e57c8e1_0_2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2" name="Google Shape;2342;g1339e57c8e1_0_29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1d2d135963_2_121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11d2d135963_2_121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1d2d135963_2_128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11d2d135963_2_128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1d2d135963_2_137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g11d2d135963_2_137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1d2d135963_2_0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11d2d135963_2_0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6" name="Google Shape;636;g11d2d135963_2_0:notes"/>
          <p:cNvSpPr txBox="1"/>
          <p:nvPr>
            <p:ph idx="12" type="sldNum"/>
          </p:nvPr>
        </p:nvSpPr>
        <p:spPr>
          <a:xfrm>
            <a:off x="3884613" y="8685224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1d2d135963_2_146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g11d2d135963_2_146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1d2d135963_2_155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g11d2d135963_2_155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1d2d135963_2_164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g11d2d135963_2_164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1d2d135963_2_173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g11d2d135963_2_173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1d2d135963_2_182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11d2d135963_2_182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1d2d135963_2_191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g11d2d135963_2_191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11d2d135963_2_200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g11d2d135963_2_200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1d2d135963_2_207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g11d2d135963_2_207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1d2d135963_2_215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g11d2d135963_2_215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339e57c8e1_0_16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339e57c8e1_0_1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g1339e57c8e1_0_16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d2d135963_2_8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11d2d135963_2_8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339e57c8e1_0_16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339e57c8e1_0_1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g1339e57c8e1_0_16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1339e57c8e1_0_16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1339e57c8e1_0_1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g1339e57c8e1_0_16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1339e57c8e1_0_16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Google Shape;909;g1339e57c8e1_0_1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g1339e57c8e1_0_16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1339e57c8e1_0_16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1339e57c8e1_0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g1339e57c8e1_0_16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339e57c8e1_0_16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1339e57c8e1_0_1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g1339e57c8e1_0_16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339e57c8e1_0_16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1339e57c8e1_0_1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g1339e57c8e1_0_16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339e57c8e1_0_17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1339e57c8e1_0_1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g1339e57c8e1_0_17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1339e57c8e1_0_17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1339e57c8e1_0_1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g1339e57c8e1_0_17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339e57c8e1_0_17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339e57c8e1_0_1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g1339e57c8e1_0_17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1339e57c8e1_0_17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1339e57c8e1_0_1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g1339e57c8e1_0_17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1d2d135963_2_16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11d2d135963_2_16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3" name="Google Shape;653;g11d2d135963_2_16:notes"/>
          <p:cNvSpPr txBox="1"/>
          <p:nvPr>
            <p:ph idx="12" type="sldNum"/>
          </p:nvPr>
        </p:nvSpPr>
        <p:spPr>
          <a:xfrm>
            <a:off x="3884613" y="8685224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339e57c8e1_0_17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1339e57c8e1_0_1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g1339e57c8e1_0_17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1339e57c8e1_0_17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1339e57c8e1_0_1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g1339e57c8e1_0_17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339e57c8e1_0_17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1339e57c8e1_0_1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Xáumi</a:t>
            </a:r>
            <a:endParaRPr/>
          </a:p>
        </p:txBody>
      </p:sp>
      <p:sp>
        <p:nvSpPr>
          <p:cNvPr id="1020" name="Google Shape;1020;g1339e57c8e1_0_17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1339e57c8e1_0_17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1339e57c8e1_0_17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g1339e57c8e1_0_17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1339e57c8e1_0_17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1339e57c8e1_0_1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g1339e57c8e1_0_17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339e57c8e1_0_17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339e57c8e1_0_1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g1339e57c8e1_0_17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1339e57c8e1_0_17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1339e57c8e1_0_1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g1339e57c8e1_0_17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339e57c8e1_0_17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1339e57c8e1_0_1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g1339e57c8e1_0_17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1339e57c8e1_0_18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1339e57c8e1_0_1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g1339e57c8e1_0_18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339e57c8e1_0_18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1339e57c8e1_0_1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g1339e57c8e1_0_18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1d2d135963_2_24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g11d2d135963_2_24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2" name="Google Shape;662;g11d2d135963_2_24:notes"/>
          <p:cNvSpPr txBox="1"/>
          <p:nvPr>
            <p:ph idx="12" type="sldNum"/>
          </p:nvPr>
        </p:nvSpPr>
        <p:spPr>
          <a:xfrm>
            <a:off x="3884613" y="8685224"/>
            <a:ext cx="2971800" cy="4572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1339e57c8e1_0_18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1339e57c8e1_0_1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g1339e57c8e1_0_18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1339e57c8e1_0_18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1339e57c8e1_0_1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g1339e57c8e1_0_18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339e57c8e1_0_18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1339e57c8e1_0_1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g1339e57c8e1_0_18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1339e57c8e1_0_18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1339e57c8e1_0_1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6" name="Google Shape;1146;g1339e57c8e1_0_18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1339e57c8e1_0_18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1339e57c8e1_0_1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g1339e57c8e1_0_18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339e57c8e1_0_18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339e57c8e1_0_18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g1339e57c8e1_0_18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1339e57c8e1_0_19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1339e57c8e1_0_1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g1339e57c8e1_0_19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1339e57c8e1_0_19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1339e57c8e1_0_1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g1339e57c8e1_0_19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1339e57c8e1_0_19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1339e57c8e1_0_1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g1339e57c8e1_0_19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1339e57c8e1_0_19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1339e57c8e1_0_1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g1339e57c8e1_0_19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1d2d135963_2_32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11d2d135963_2_32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1339e57c8e1_0_19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1339e57c8e1_0_1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g1339e57c8e1_0_19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1339e57c8e1_0_19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1339e57c8e1_0_1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g1339e57c8e1_0_19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1339e57c8e1_0_19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1339e57c8e1_0_1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g1339e57c8e1_0_19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1339e57c8e1_0_19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1339e57c8e1_0_1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g1339e57c8e1_0_19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1339e57c8e1_0_19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1339e57c8e1_0_1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g1339e57c8e1_0_19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1339e57c8e1_0_19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1339e57c8e1_0_1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g1339e57c8e1_0_19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1339e57c8e1_0_20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1339e57c8e1_0_2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g1339e57c8e1_0_20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1339e57c8e1_0_20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1339e57c8e1_0_2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g1339e57c8e1_0_20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1339e57c8e1_0_20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1339e57c8e1_0_2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g1339e57c8e1_0_20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1339e57c8e1_0_20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1339e57c8e1_0_2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g1339e57c8e1_0_20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1d2d135963_2_39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11d2d135963_2_39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1339e57c8e1_0_20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1339e57c8e1_0_2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g1339e57c8e1_0_20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1339e57c8e1_0_20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4" name="Google Shape;1344;g1339e57c8e1_0_2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g1339e57c8e1_0_20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1339e57c8e1_0_20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0" name="Google Shape;1350;g1339e57c8e1_0_2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g1339e57c8e1_0_20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1339e57c8e1_0_20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1339e57c8e1_0_2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g1339e57c8e1_0_20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339e57c8e1_0_20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1339e57c8e1_0_2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g1339e57c8e1_0_20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339e57c8e1_0_20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339e57c8e1_0_2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g1339e57c8e1_0_20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1339e57c8e1_0_20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1339e57c8e1_0_2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g1339e57c8e1_0_20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8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1339e57c8e1_0_2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1339e57c8e1_0_2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g1339e57c8e1_0_21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1339e57c8e1_0_2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1339e57c8e1_0_2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6" name="Google Shape;1426;g1339e57c8e1_0_21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1339e57c8e1_0_2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1339e57c8e1_0_2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3" name="Google Shape;1443;g1339e57c8e1_0_21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1d2d135963_2_46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g11d2d135963_2_46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g1339e57c8e1_0_2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2" name="Google Shape;1462;g1339e57c8e1_0_2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g1339e57c8e1_0_21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0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1339e57c8e1_0_2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1339e57c8e1_0_2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g1339e57c8e1_0_21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1339e57c8e1_0_2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1339e57c8e1_0_2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g1339e57c8e1_0_21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1339e57c8e1_0_21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1339e57c8e1_0_2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g1339e57c8e1_0_21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1339e57c8e1_0_2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1339e57c8e1_0_2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g1339e57c8e1_0_21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1339e57c8e1_0_22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1339e57c8e1_0_2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g1339e57c8e1_0_220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1339e57c8e1_0_2206:notes"/>
          <p:cNvSpPr/>
          <p:nvPr>
            <p:ph idx="2" type="sldImg"/>
          </p:nvPr>
        </p:nvSpPr>
        <p:spPr>
          <a:xfrm>
            <a:off x="91291" y="685838"/>
            <a:ext cx="6675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7" name="Google Shape;1517;g1339e57c8e1_0_2206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8" name="Google Shape;1518;g1339e57c8e1_0_2206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1339e57c8e1_0_2214:notes"/>
          <p:cNvSpPr/>
          <p:nvPr>
            <p:ph idx="2" type="sldImg"/>
          </p:nvPr>
        </p:nvSpPr>
        <p:spPr>
          <a:xfrm>
            <a:off x="91291" y="685838"/>
            <a:ext cx="6675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6" name="Google Shape;1526;g1339e57c8e1_0_2214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7" name="Google Shape;1527;g1339e57c8e1_0_2214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1339e57c8e1_0_2224:notes"/>
          <p:cNvSpPr/>
          <p:nvPr>
            <p:ph idx="2" type="sldImg"/>
          </p:nvPr>
        </p:nvSpPr>
        <p:spPr>
          <a:xfrm>
            <a:off x="91291" y="685838"/>
            <a:ext cx="6675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7" name="Google Shape;1537;g1339e57c8e1_0_2224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8" name="Google Shape;1538;g1339e57c8e1_0_2224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1339e57c8e1_0_22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6" name="Google Shape;1546;g1339e57c8e1_0_2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7" name="Google Shape;1547;g1339e57c8e1_0_22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1d2d135963_2_55:notes"/>
          <p:cNvSpPr txBox="1"/>
          <p:nvPr>
            <p:ph idx="1" type="body"/>
          </p:nvPr>
        </p:nvSpPr>
        <p:spPr>
          <a:xfrm>
            <a:off x="685801" y="4343406"/>
            <a:ext cx="5486400" cy="411480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11d2d135963_2_55:notes"/>
          <p:cNvSpPr/>
          <p:nvPr>
            <p:ph idx="2" type="sldImg"/>
          </p:nvPr>
        </p:nvSpPr>
        <p:spPr>
          <a:xfrm>
            <a:off x="91291" y="685838"/>
            <a:ext cx="6675419" cy="34291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1339e57c8e1_0_22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8" name="Google Shape;1558;g1339e57c8e1_0_2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9" name="Google Shape;1559;g1339e57c8e1_0_22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1339e57c8e1_0_2254:notes"/>
          <p:cNvSpPr/>
          <p:nvPr>
            <p:ph idx="2" type="sldImg"/>
          </p:nvPr>
        </p:nvSpPr>
        <p:spPr>
          <a:xfrm>
            <a:off x="91291" y="685838"/>
            <a:ext cx="6675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0" name="Google Shape;1570;g1339e57c8e1_0_2254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1" name="Google Shape;1571;g1339e57c8e1_0_2254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1339e57c8e1_0_2262:notes"/>
          <p:cNvSpPr/>
          <p:nvPr>
            <p:ph idx="2" type="sldImg"/>
          </p:nvPr>
        </p:nvSpPr>
        <p:spPr>
          <a:xfrm>
            <a:off x="91291" y="685838"/>
            <a:ext cx="6675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9" name="Google Shape;1579;g1339e57c8e1_0_2262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0" name="Google Shape;1580;g1339e57c8e1_0_2262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1339e57c8e1_0_2272:notes"/>
          <p:cNvSpPr/>
          <p:nvPr>
            <p:ph idx="2" type="sldImg"/>
          </p:nvPr>
        </p:nvSpPr>
        <p:spPr>
          <a:xfrm>
            <a:off x="91291" y="685838"/>
            <a:ext cx="66753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0" name="Google Shape;1590;g1339e57c8e1_0_2272:notes"/>
          <p:cNvSpPr txBox="1"/>
          <p:nvPr>
            <p:ph idx="1" type="body"/>
          </p:nvPr>
        </p:nvSpPr>
        <p:spPr>
          <a:xfrm>
            <a:off x="685801" y="434340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1" name="Google Shape;1591;g1339e57c8e1_0_2272:notes"/>
          <p:cNvSpPr txBox="1"/>
          <p:nvPr>
            <p:ph idx="12" type="sldNum"/>
          </p:nvPr>
        </p:nvSpPr>
        <p:spPr>
          <a:xfrm>
            <a:off x="3884613" y="868522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1339e57c8e1_0_22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9" name="Google Shape;1599;g1339e57c8e1_0_2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g1339e57c8e1_0_22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1339e57c8e1_0_22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6" name="Google Shape;1606;g1339e57c8e1_0_2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g1339e57c8e1_0_22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1339e57c8e1_0_22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1339e57c8e1_0_2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8" name="Google Shape;1618;g1339e57c8e1_0_22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1339e57c8e1_0_23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1339e57c8e1_0_2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5" name="Google Shape;1635;g1339e57c8e1_0_23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1339e57c8e1_0_23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1339e57c8e1_0_2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g1339e57c8e1_0_23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1339e57c8e1_0_23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1339e57c8e1_0_2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g1339e57c8e1_0_23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0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4.jp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Relationship Id="rId3" Type="http://schemas.openxmlformats.org/officeDocument/2006/relationships/image" Target="../media/image17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2"/>
          <p:cNvSpPr txBox="1"/>
          <p:nvPr>
            <p:ph type="ctrTitle"/>
          </p:nvPr>
        </p:nvSpPr>
        <p:spPr>
          <a:xfrm>
            <a:off x="762000" y="1270001"/>
            <a:ext cx="86361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b="1" i="0" sz="2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72"/>
          <p:cNvSpPr txBox="1"/>
          <p:nvPr>
            <p:ph idx="1" type="subTitle"/>
          </p:nvPr>
        </p:nvSpPr>
        <p:spPr>
          <a:xfrm>
            <a:off x="1524000" y="3238500"/>
            <a:ext cx="71121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3F3151"/>
              </a:buClr>
              <a:buSzPts val="2100"/>
              <a:buFont typeface="Noto Sans Symbols"/>
              <a:buNone/>
              <a:defRPr b="1" i="0" sz="2100" u="none" cap="none" strike="noStrike">
                <a:solidFill>
                  <a:srgbClr val="36609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None/>
              <a:defRPr b="0" i="0" sz="127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None/>
              <a:defRPr b="0" i="0" sz="127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72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Horz Big/Sm">
  <p:cSld name="Content 2 Horz Big/Sm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0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80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80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80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80"/>
          <p:cNvSpPr txBox="1"/>
          <p:nvPr>
            <p:ph idx="1" type="body"/>
          </p:nvPr>
        </p:nvSpPr>
        <p:spPr>
          <a:xfrm>
            <a:off x="169333" y="825506"/>
            <a:ext cx="9651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80"/>
          <p:cNvSpPr txBox="1"/>
          <p:nvPr>
            <p:ph idx="2" type="body"/>
          </p:nvPr>
        </p:nvSpPr>
        <p:spPr>
          <a:xfrm>
            <a:off x="169333" y="1778000"/>
            <a:ext cx="96519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2 Horz Big/Sm">
  <p:cSld name="1_Content 2 Horz Big/Sm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1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81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81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81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81"/>
          <p:cNvSpPr txBox="1"/>
          <p:nvPr>
            <p:ph idx="1" type="body"/>
          </p:nvPr>
        </p:nvSpPr>
        <p:spPr>
          <a:xfrm>
            <a:off x="169335" y="4042834"/>
            <a:ext cx="47412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600"/>
              <a:buFont typeface="Merriweather Sans"/>
              <a:buChar char="•"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Merriweather Sans"/>
              <a:buChar char="◦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81"/>
          <p:cNvSpPr txBox="1"/>
          <p:nvPr>
            <p:ph idx="2" type="body"/>
          </p:nvPr>
        </p:nvSpPr>
        <p:spPr>
          <a:xfrm>
            <a:off x="169333" y="825503"/>
            <a:ext cx="9651900" cy="3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81"/>
          <p:cNvSpPr txBox="1"/>
          <p:nvPr>
            <p:ph idx="3" type="body"/>
          </p:nvPr>
        </p:nvSpPr>
        <p:spPr>
          <a:xfrm>
            <a:off x="5080000" y="4042833"/>
            <a:ext cx="47412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600"/>
              <a:buFont typeface="Merriweather Sans"/>
              <a:buChar char="•"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Merriweather Sans"/>
              <a:buChar char="◦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Horz">
  <p:cSld name="Content 2 Horz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2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82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82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82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" name="Google Shape;83;p82"/>
          <p:cNvSpPr txBox="1"/>
          <p:nvPr>
            <p:ph idx="1" type="body"/>
          </p:nvPr>
        </p:nvSpPr>
        <p:spPr>
          <a:xfrm>
            <a:off x="169333" y="825504"/>
            <a:ext cx="9651900" cy="22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82"/>
          <p:cNvSpPr txBox="1"/>
          <p:nvPr>
            <p:ph idx="2" type="body"/>
          </p:nvPr>
        </p:nvSpPr>
        <p:spPr>
          <a:xfrm>
            <a:off x="169333" y="3175000"/>
            <a:ext cx="9651900" cy="22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Code">
    <p:bg>
      <p:bgPr>
        <a:blipFill>
          <a:blip r:embed="rId2">
            <a:alphaModFix amt="2000"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3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83"/>
          <p:cNvSpPr txBox="1"/>
          <p:nvPr>
            <p:ph idx="1" type="body"/>
          </p:nvPr>
        </p:nvSpPr>
        <p:spPr>
          <a:xfrm>
            <a:off x="169333" y="825500"/>
            <a:ext cx="9651900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9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83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83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83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1">
  <p:cSld name="Code 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4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84"/>
          <p:cNvSpPr txBox="1"/>
          <p:nvPr>
            <p:ph idx="1" type="body"/>
          </p:nvPr>
        </p:nvSpPr>
        <p:spPr>
          <a:xfrm>
            <a:off x="169335" y="825500"/>
            <a:ext cx="4741200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9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84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84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84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84"/>
          <p:cNvSpPr txBox="1"/>
          <p:nvPr>
            <p:ph idx="2" type="body"/>
          </p:nvPr>
        </p:nvSpPr>
        <p:spPr>
          <a:xfrm>
            <a:off x="5080001" y="825500"/>
            <a:ext cx="47601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Merriweather Sans"/>
              <a:buChar char="•"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350"/>
              <a:buFont typeface="Merriweather Sans"/>
              <a:buChar char="◦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2">
  <p:cSld name="Code 2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5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85"/>
          <p:cNvSpPr txBox="1"/>
          <p:nvPr>
            <p:ph idx="1" type="body"/>
          </p:nvPr>
        </p:nvSpPr>
        <p:spPr>
          <a:xfrm>
            <a:off x="169335" y="825500"/>
            <a:ext cx="4741200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45700" spcFirstLastPara="1" rIns="45700" wrap="square" tIns="45700">
            <a:norm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F315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85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85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85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p85"/>
          <p:cNvSpPr txBox="1"/>
          <p:nvPr>
            <p:ph idx="2" type="body"/>
          </p:nvPr>
        </p:nvSpPr>
        <p:spPr>
          <a:xfrm>
            <a:off x="5080001" y="825500"/>
            <a:ext cx="47601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Merriweather Sans"/>
              <a:buChar char="•"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350"/>
              <a:buFont typeface="Merriweather Sans"/>
              <a:buChar char="◦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85"/>
          <p:cNvSpPr txBox="1"/>
          <p:nvPr>
            <p:ph idx="3" type="body"/>
          </p:nvPr>
        </p:nvSpPr>
        <p:spPr>
          <a:xfrm>
            <a:off x="5080001" y="3175000"/>
            <a:ext cx="4760100" cy="22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Merriweather Sans"/>
              <a:buChar char="•"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350"/>
              <a:buFont typeface="Merriweather Sans"/>
              <a:buChar char="◦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3">
  <p:cSld name="Code 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6"/>
          <p:cNvSpPr txBox="1"/>
          <p:nvPr>
            <p:ph idx="1" type="body"/>
          </p:nvPr>
        </p:nvSpPr>
        <p:spPr>
          <a:xfrm>
            <a:off x="169335" y="825500"/>
            <a:ext cx="4741200" cy="3174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45700" spcFirstLastPara="1" rIns="45700" wrap="square" tIns="45700">
            <a:norm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F315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86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86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86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" name="Google Shape;111;p86"/>
          <p:cNvSpPr txBox="1"/>
          <p:nvPr>
            <p:ph idx="2" type="body"/>
          </p:nvPr>
        </p:nvSpPr>
        <p:spPr>
          <a:xfrm>
            <a:off x="5080001" y="825500"/>
            <a:ext cx="47601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Merriweather Sans"/>
              <a:buChar char="•"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350"/>
              <a:buFont typeface="Merriweather Sans"/>
              <a:buChar char="◦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86"/>
          <p:cNvSpPr txBox="1"/>
          <p:nvPr>
            <p:ph idx="3" type="body"/>
          </p:nvPr>
        </p:nvSpPr>
        <p:spPr>
          <a:xfrm>
            <a:off x="169333" y="4064000"/>
            <a:ext cx="96708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Merriweather Sans"/>
              <a:buChar char="•"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350"/>
              <a:buFont typeface="Merriweather Sans"/>
              <a:buChar char="◦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5">
  <p:cSld name="Code 5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7"/>
          <p:cNvSpPr txBox="1"/>
          <p:nvPr>
            <p:ph idx="1" type="body"/>
          </p:nvPr>
        </p:nvSpPr>
        <p:spPr>
          <a:xfrm>
            <a:off x="169333" y="825500"/>
            <a:ext cx="4910700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9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87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87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87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peline 1">
  <p:cSld name="Pipeline 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8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88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88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88"/>
          <p:cNvSpPr txBox="1"/>
          <p:nvPr>
            <p:ph idx="1" type="body"/>
          </p:nvPr>
        </p:nvSpPr>
        <p:spPr>
          <a:xfrm>
            <a:off x="169333" y="3175000"/>
            <a:ext cx="9651900" cy="22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88"/>
          <p:cNvSpPr/>
          <p:nvPr/>
        </p:nvSpPr>
        <p:spPr>
          <a:xfrm rot="5400000">
            <a:off x="-338567" y="1651006"/>
            <a:ext cx="2031900" cy="507900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0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Parser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88"/>
          <p:cNvGrpSpPr/>
          <p:nvPr/>
        </p:nvGrpSpPr>
        <p:grpSpPr>
          <a:xfrm>
            <a:off x="1100717" y="889110"/>
            <a:ext cx="1693579" cy="2032003"/>
            <a:chOff x="1485649" y="3204982"/>
            <a:chExt cx="1124480" cy="2169089"/>
          </a:xfrm>
        </p:grpSpPr>
        <p:sp>
          <p:nvSpPr>
            <p:cNvPr id="125" name="Google Shape;125;p88"/>
            <p:cNvSpPr/>
            <p:nvPr/>
          </p:nvSpPr>
          <p:spPr>
            <a:xfrm>
              <a:off x="1492629" y="3216471"/>
              <a:ext cx="1117500" cy="2157600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88"/>
            <p:cNvSpPr/>
            <p:nvPr/>
          </p:nvSpPr>
          <p:spPr>
            <a:xfrm>
              <a:off x="1485649" y="3204982"/>
              <a:ext cx="1124400" cy="2157600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7" name="Google Shape;127;p88"/>
          <p:cNvGrpSpPr/>
          <p:nvPr/>
        </p:nvGrpSpPr>
        <p:grpSpPr>
          <a:xfrm>
            <a:off x="3132717" y="889110"/>
            <a:ext cx="1693579" cy="2032003"/>
            <a:chOff x="1485649" y="3204982"/>
            <a:chExt cx="1124480" cy="2169089"/>
          </a:xfrm>
        </p:grpSpPr>
        <p:sp>
          <p:nvSpPr>
            <p:cNvPr id="128" name="Google Shape;128;p88"/>
            <p:cNvSpPr/>
            <p:nvPr/>
          </p:nvSpPr>
          <p:spPr>
            <a:xfrm>
              <a:off x="1492629" y="3216471"/>
              <a:ext cx="1117500" cy="2157600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88"/>
            <p:cNvSpPr/>
            <p:nvPr/>
          </p:nvSpPr>
          <p:spPr>
            <a:xfrm>
              <a:off x="1485649" y="3204982"/>
              <a:ext cx="1124400" cy="2157600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88"/>
          <p:cNvGrpSpPr/>
          <p:nvPr/>
        </p:nvGrpSpPr>
        <p:grpSpPr>
          <a:xfrm>
            <a:off x="5164717" y="889110"/>
            <a:ext cx="1693579" cy="2032003"/>
            <a:chOff x="1485649" y="3204982"/>
            <a:chExt cx="1124480" cy="2169089"/>
          </a:xfrm>
        </p:grpSpPr>
        <p:sp>
          <p:nvSpPr>
            <p:cNvPr id="131" name="Google Shape;131;p88"/>
            <p:cNvSpPr/>
            <p:nvPr/>
          </p:nvSpPr>
          <p:spPr>
            <a:xfrm>
              <a:off x="1492629" y="3216471"/>
              <a:ext cx="1117500" cy="2157600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88"/>
            <p:cNvSpPr/>
            <p:nvPr/>
          </p:nvSpPr>
          <p:spPr>
            <a:xfrm>
              <a:off x="1485649" y="3204982"/>
              <a:ext cx="1124400" cy="2157600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3" name="Google Shape;133;p88"/>
          <p:cNvGrpSpPr/>
          <p:nvPr/>
        </p:nvGrpSpPr>
        <p:grpSpPr>
          <a:xfrm>
            <a:off x="7196717" y="889110"/>
            <a:ext cx="1693579" cy="2032003"/>
            <a:chOff x="1485649" y="3204982"/>
            <a:chExt cx="1124480" cy="2169089"/>
          </a:xfrm>
        </p:grpSpPr>
        <p:sp>
          <p:nvSpPr>
            <p:cNvPr id="134" name="Google Shape;134;p88"/>
            <p:cNvSpPr/>
            <p:nvPr/>
          </p:nvSpPr>
          <p:spPr>
            <a:xfrm>
              <a:off x="1492629" y="3216471"/>
              <a:ext cx="1117500" cy="2157600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88"/>
            <p:cNvSpPr/>
            <p:nvPr/>
          </p:nvSpPr>
          <p:spPr>
            <a:xfrm>
              <a:off x="1485649" y="3204982"/>
              <a:ext cx="1124400" cy="2157600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" name="Google Shape;136;p88"/>
          <p:cNvSpPr/>
          <p:nvPr/>
        </p:nvSpPr>
        <p:spPr>
          <a:xfrm rot="5400000">
            <a:off x="8297433" y="1651006"/>
            <a:ext cx="2031900" cy="507900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0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Deparser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80">
          <p15:clr>
            <a:srgbClr val="FBAE40"/>
          </p15:clr>
        </p15:guide>
        <p15:guide id="2" pos="800">
          <p15:clr>
            <a:srgbClr val="FBAE40"/>
          </p15:clr>
        </p15:guide>
        <p15:guide id="3" pos="1333">
          <p15:clr>
            <a:srgbClr val="FBAE40"/>
          </p15:clr>
        </p15:guide>
        <p15:guide id="4" pos="2080">
          <p15:clr>
            <a:srgbClr val="FBAE40"/>
          </p15:clr>
        </p15:guide>
        <p15:guide id="5" pos="2613">
          <p15:clr>
            <a:srgbClr val="FBAE40"/>
          </p15:clr>
        </p15:guide>
        <p15:guide id="6" pos="3360">
          <p15:clr>
            <a:srgbClr val="FBAE40"/>
          </p15:clr>
        </p15:guide>
        <p15:guide id="7" pos="3893">
          <p15:clr>
            <a:srgbClr val="FBAE40"/>
          </p15:clr>
        </p15:guide>
        <p15:guide id="8" pos="4640">
          <p15:clr>
            <a:srgbClr val="FBAE40"/>
          </p15:clr>
        </p15:guide>
        <p15:guide id="9" pos="5173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 w/ Caption">
  <p:cSld name="Content 1 w/ Caption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9"/>
          <p:cNvSpPr/>
          <p:nvPr/>
        </p:nvSpPr>
        <p:spPr>
          <a:xfrm>
            <a:off x="0" y="5499100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89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89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89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89"/>
          <p:cNvSpPr txBox="1"/>
          <p:nvPr>
            <p:ph idx="1" type="body"/>
          </p:nvPr>
        </p:nvSpPr>
        <p:spPr>
          <a:xfrm>
            <a:off x="169333" y="825500"/>
            <a:ext cx="96519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2100"/>
              <a:buFont typeface="Merriweather Sans"/>
              <a:buChar char="•"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Merriweather Sans"/>
              <a:buChar char="◦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500"/>
              <a:buFont typeface="Merriweather Sans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89"/>
          <p:cNvSpPr txBox="1"/>
          <p:nvPr>
            <p:ph idx="2" type="body"/>
          </p:nvPr>
        </p:nvSpPr>
        <p:spPr>
          <a:xfrm>
            <a:off x="169333" y="4699006"/>
            <a:ext cx="96519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4"/>
          <p:cNvSpPr/>
          <p:nvPr/>
        </p:nvSpPr>
        <p:spPr>
          <a:xfrm>
            <a:off x="0" y="5499100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74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74"/>
          <p:cNvSpPr txBox="1"/>
          <p:nvPr>
            <p:ph idx="1" type="body"/>
          </p:nvPr>
        </p:nvSpPr>
        <p:spPr>
          <a:xfrm>
            <a:off x="169333" y="825500"/>
            <a:ext cx="96519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2000"/>
              <a:buFont typeface="Merriweather Sans"/>
              <a:buChar char="•"/>
              <a:defRPr b="1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Merriweather Sans"/>
              <a:buChar char="◦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F1828"/>
              </a:buClr>
              <a:buSzPts val="1500"/>
              <a:buFont typeface="Merriweather Sans"/>
              <a:buChar char="■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erriweather Sans"/>
              <a:buChar char="□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74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74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0"/>
          <p:cNvSpPr/>
          <p:nvPr/>
        </p:nvSpPr>
        <p:spPr>
          <a:xfrm>
            <a:off x="0" y="5499100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90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90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90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no bar">
  <p:cSld name="Title no ba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1"/>
          <p:cNvSpPr/>
          <p:nvPr/>
        </p:nvSpPr>
        <p:spPr>
          <a:xfrm>
            <a:off x="2201335" y="5463551"/>
            <a:ext cx="8043300" cy="2598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Título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91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91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91"/>
          <p:cNvSpPr/>
          <p:nvPr/>
        </p:nvSpPr>
        <p:spPr>
          <a:xfrm>
            <a:off x="-84667" y="5463551"/>
            <a:ext cx="2370600" cy="2598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3"/>
          <p:cNvSpPr txBox="1"/>
          <p:nvPr>
            <p:ph type="title"/>
          </p:nvPr>
        </p:nvSpPr>
        <p:spPr>
          <a:xfrm>
            <a:off x="1319582" y="190500"/>
            <a:ext cx="75207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93"/>
          <p:cNvSpPr txBox="1"/>
          <p:nvPr>
            <p:ph idx="10" type="dt"/>
          </p:nvPr>
        </p:nvSpPr>
        <p:spPr>
          <a:xfrm>
            <a:off x="6773335" y="5207003"/>
            <a:ext cx="2963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93"/>
          <p:cNvSpPr txBox="1"/>
          <p:nvPr>
            <p:ph idx="11" type="ftr"/>
          </p:nvPr>
        </p:nvSpPr>
        <p:spPr>
          <a:xfrm>
            <a:off x="677338" y="5206843"/>
            <a:ext cx="6023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93"/>
          <p:cNvSpPr txBox="1"/>
          <p:nvPr>
            <p:ph idx="12" type="sldNum"/>
          </p:nvPr>
        </p:nvSpPr>
        <p:spPr>
          <a:xfrm>
            <a:off x="8890000" y="5482170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" name="Google Shape;159;p93"/>
          <p:cNvSpPr txBox="1"/>
          <p:nvPr>
            <p:ph idx="1" type="body"/>
          </p:nvPr>
        </p:nvSpPr>
        <p:spPr>
          <a:xfrm>
            <a:off x="680720" y="1333500"/>
            <a:ext cx="9059400" cy="3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3F3151"/>
              </a:buClr>
              <a:buSzPts val="2100"/>
              <a:buFont typeface="Noto Sans Symbols"/>
              <a:buChar char="▪"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0" name="Google Shape;160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57235"/>
            <a:ext cx="1319582" cy="571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8503" y="637255"/>
            <a:ext cx="1371503" cy="35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0bc0ae9f4_2_2"/>
          <p:cNvSpPr txBox="1"/>
          <p:nvPr>
            <p:ph type="ctrTitle"/>
          </p:nvPr>
        </p:nvSpPr>
        <p:spPr>
          <a:xfrm>
            <a:off x="762000" y="1270001"/>
            <a:ext cx="86361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b="1" i="0" sz="2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g130bc0ae9f4_2_2"/>
          <p:cNvSpPr txBox="1"/>
          <p:nvPr>
            <p:ph idx="1" type="subTitle"/>
          </p:nvPr>
        </p:nvSpPr>
        <p:spPr>
          <a:xfrm>
            <a:off x="1524000" y="3238500"/>
            <a:ext cx="71121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3F3151"/>
              </a:buClr>
              <a:buSzPts val="2100"/>
              <a:buFont typeface="Noto Sans Symbols"/>
              <a:buNone/>
              <a:defRPr b="1" i="0" sz="2100" u="none" cap="none" strike="noStrike">
                <a:solidFill>
                  <a:srgbClr val="36609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None/>
              <a:defRPr b="0" i="0" sz="127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None/>
              <a:defRPr b="0" i="0" sz="127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g130bc0ae9f4_2_2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0bc0ae9f4_2_6"/>
          <p:cNvSpPr/>
          <p:nvPr/>
        </p:nvSpPr>
        <p:spPr>
          <a:xfrm>
            <a:off x="0" y="5499100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130bc0ae9f4_2_6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g130bc0ae9f4_2_6"/>
          <p:cNvSpPr txBox="1"/>
          <p:nvPr>
            <p:ph idx="1" type="body"/>
          </p:nvPr>
        </p:nvSpPr>
        <p:spPr>
          <a:xfrm>
            <a:off x="169333" y="825500"/>
            <a:ext cx="96519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2000"/>
              <a:buFont typeface="Merriweather Sans"/>
              <a:buChar char="•"/>
              <a:defRPr b="1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Merriweather Sans"/>
              <a:buChar char="◦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F1828"/>
              </a:buClr>
              <a:buSzPts val="1500"/>
              <a:buFont typeface="Merriweather Sans"/>
              <a:buChar char="■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erriweather Sans"/>
              <a:buChar char="□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g130bc0ae9f4_2_6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130bc0ae9f4_2_6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awingGrid">
  <p:cSld name="DrawingGrid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130bc0ae9f4_2_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8667" y="254000"/>
            <a:ext cx="9489439" cy="508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0bc0ae9f4_2_14"/>
          <p:cNvSpPr txBox="1"/>
          <p:nvPr>
            <p:ph type="title"/>
          </p:nvPr>
        </p:nvSpPr>
        <p:spPr>
          <a:xfrm>
            <a:off x="1796818" y="656168"/>
            <a:ext cx="80526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g130bc0ae9f4_2_14"/>
          <p:cNvSpPr txBox="1"/>
          <p:nvPr>
            <p:ph idx="1" type="body"/>
          </p:nvPr>
        </p:nvSpPr>
        <p:spPr>
          <a:xfrm>
            <a:off x="2580823" y="1889374"/>
            <a:ext cx="7268700" cy="30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9" name="Google Shape;179;g130bc0ae9f4_2_14"/>
          <p:cNvSpPr/>
          <p:nvPr/>
        </p:nvSpPr>
        <p:spPr>
          <a:xfrm>
            <a:off x="1796820" y="1700389"/>
            <a:ext cx="8052600" cy="1041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130bc0ae9f4_2_14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Content 2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0bc0ae9f4_2_19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30bc0ae9f4_2_19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g130bc0ae9f4_2_19"/>
          <p:cNvSpPr txBox="1"/>
          <p:nvPr>
            <p:ph idx="1" type="body"/>
          </p:nvPr>
        </p:nvSpPr>
        <p:spPr>
          <a:xfrm>
            <a:off x="169333" y="825500"/>
            <a:ext cx="47601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g130bc0ae9f4_2_19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130bc0ae9f4_2_19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7" name="Google Shape;187;g130bc0ae9f4_2_19"/>
          <p:cNvSpPr txBox="1"/>
          <p:nvPr>
            <p:ph idx="2" type="body"/>
          </p:nvPr>
        </p:nvSpPr>
        <p:spPr>
          <a:xfrm>
            <a:off x="5080001" y="825500"/>
            <a:ext cx="47601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rawingGrid">
  <p:cSld name="1_DrawingGrid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Big/Sm">
  <p:cSld name="Content 2 Big/Sm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30bc0ae9f4_2_27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130bc0ae9f4_2_27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g130bc0ae9f4_2_27"/>
          <p:cNvSpPr txBox="1"/>
          <p:nvPr>
            <p:ph idx="1" type="body"/>
          </p:nvPr>
        </p:nvSpPr>
        <p:spPr>
          <a:xfrm>
            <a:off x="169338" y="825500"/>
            <a:ext cx="3114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Merriweather Sans"/>
              <a:buChar char="•"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350"/>
              <a:buFont typeface="Merriweather Sans"/>
              <a:buChar char="◦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g130bc0ae9f4_2_27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130bc0ae9f4_2_27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5" name="Google Shape;195;g130bc0ae9f4_2_27"/>
          <p:cNvSpPr txBox="1"/>
          <p:nvPr>
            <p:ph idx="2" type="body"/>
          </p:nvPr>
        </p:nvSpPr>
        <p:spPr>
          <a:xfrm>
            <a:off x="3386668" y="825500"/>
            <a:ext cx="65193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awingGrid">
  <p:cSld name="DrawingGrid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8667" y="254000"/>
            <a:ext cx="9489439" cy="508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w/ heading">
  <p:cSld name="Content 2 w/ heading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0bc0ae9f4_2_34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130bc0ae9f4_2_34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g130bc0ae9f4_2_34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130bc0ae9f4_2_34"/>
          <p:cNvSpPr txBox="1"/>
          <p:nvPr>
            <p:ph idx="1" type="body"/>
          </p:nvPr>
        </p:nvSpPr>
        <p:spPr>
          <a:xfrm>
            <a:off x="169561" y="876151"/>
            <a:ext cx="47598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g130bc0ae9f4_2_34"/>
          <p:cNvSpPr txBox="1"/>
          <p:nvPr>
            <p:ph idx="2" type="body"/>
          </p:nvPr>
        </p:nvSpPr>
        <p:spPr>
          <a:xfrm>
            <a:off x="5061191" y="876151"/>
            <a:ext cx="47598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g130bc0ae9f4_2_34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3" name="Google Shape;203;g130bc0ae9f4_2_34"/>
          <p:cNvSpPr txBox="1"/>
          <p:nvPr>
            <p:ph idx="3" type="body"/>
          </p:nvPr>
        </p:nvSpPr>
        <p:spPr>
          <a:xfrm>
            <a:off x="169333" y="1397000"/>
            <a:ext cx="47601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4" name="Google Shape;204;g130bc0ae9f4_2_34"/>
          <p:cNvSpPr txBox="1"/>
          <p:nvPr>
            <p:ph idx="4" type="body"/>
          </p:nvPr>
        </p:nvSpPr>
        <p:spPr>
          <a:xfrm>
            <a:off x="5080001" y="1397000"/>
            <a:ext cx="47601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0bc0ae9f4_2_43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130bc0ae9f4_2_43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g130bc0ae9f4_2_43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130bc0ae9f4_2_43"/>
          <p:cNvSpPr txBox="1"/>
          <p:nvPr>
            <p:ph idx="1" type="body"/>
          </p:nvPr>
        </p:nvSpPr>
        <p:spPr>
          <a:xfrm>
            <a:off x="169336" y="825501"/>
            <a:ext cx="321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Noto Sans Symbols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0" name="Google Shape;210;g130bc0ae9f4_2_43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1" name="Google Shape;211;g130bc0ae9f4_2_43"/>
          <p:cNvSpPr txBox="1"/>
          <p:nvPr>
            <p:ph idx="2" type="body"/>
          </p:nvPr>
        </p:nvSpPr>
        <p:spPr>
          <a:xfrm>
            <a:off x="169335" y="1397000"/>
            <a:ext cx="32172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350"/>
              <a:buFont typeface="Merriweather Sans"/>
              <a:buChar char="•"/>
              <a:defRPr b="1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050"/>
              <a:buFont typeface="Merriweather Sans"/>
              <a:buChar char="■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g130bc0ae9f4_2_43"/>
          <p:cNvSpPr txBox="1"/>
          <p:nvPr>
            <p:ph idx="3" type="body"/>
          </p:nvPr>
        </p:nvSpPr>
        <p:spPr>
          <a:xfrm>
            <a:off x="3471336" y="825501"/>
            <a:ext cx="321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Noto Sans Symbols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3" name="Google Shape;213;g130bc0ae9f4_2_43"/>
          <p:cNvSpPr txBox="1"/>
          <p:nvPr>
            <p:ph idx="4" type="body"/>
          </p:nvPr>
        </p:nvSpPr>
        <p:spPr>
          <a:xfrm>
            <a:off x="3471335" y="1397000"/>
            <a:ext cx="32172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350"/>
              <a:buFont typeface="Merriweather Sans"/>
              <a:buChar char="•"/>
              <a:defRPr b="1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050"/>
              <a:buFont typeface="Merriweather Sans"/>
              <a:buChar char="■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g130bc0ae9f4_2_43"/>
          <p:cNvSpPr txBox="1"/>
          <p:nvPr>
            <p:ph idx="5" type="body"/>
          </p:nvPr>
        </p:nvSpPr>
        <p:spPr>
          <a:xfrm>
            <a:off x="6773336" y="825501"/>
            <a:ext cx="321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Noto Sans Symbols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5" name="Google Shape;215;g130bc0ae9f4_2_43"/>
          <p:cNvSpPr txBox="1"/>
          <p:nvPr>
            <p:ph idx="6" type="body"/>
          </p:nvPr>
        </p:nvSpPr>
        <p:spPr>
          <a:xfrm>
            <a:off x="6773335" y="1397000"/>
            <a:ext cx="32172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350"/>
              <a:buFont typeface="Merriweather Sans"/>
              <a:buChar char="•"/>
              <a:defRPr b="1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050"/>
              <a:buFont typeface="Merriweather Sans"/>
              <a:buChar char="■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Horz Big/Sm">
  <p:cSld name="Content 2 Horz Big/Sm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0bc0ae9f4_2_54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130bc0ae9f4_2_54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g130bc0ae9f4_2_54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130bc0ae9f4_2_54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g130bc0ae9f4_2_54"/>
          <p:cNvSpPr txBox="1"/>
          <p:nvPr>
            <p:ph idx="1" type="body"/>
          </p:nvPr>
        </p:nvSpPr>
        <p:spPr>
          <a:xfrm>
            <a:off x="169333" y="825506"/>
            <a:ext cx="9651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2" name="Google Shape;222;g130bc0ae9f4_2_54"/>
          <p:cNvSpPr txBox="1"/>
          <p:nvPr>
            <p:ph idx="2" type="body"/>
          </p:nvPr>
        </p:nvSpPr>
        <p:spPr>
          <a:xfrm>
            <a:off x="169333" y="1778000"/>
            <a:ext cx="96519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2 Horz Big/Sm">
  <p:cSld name="1_Content 2 Horz Big/Sm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0bc0ae9f4_2_61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130bc0ae9f4_2_61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6" name="Google Shape;226;g130bc0ae9f4_2_61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130bc0ae9f4_2_61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8" name="Google Shape;228;g130bc0ae9f4_2_61"/>
          <p:cNvSpPr txBox="1"/>
          <p:nvPr>
            <p:ph idx="1" type="body"/>
          </p:nvPr>
        </p:nvSpPr>
        <p:spPr>
          <a:xfrm>
            <a:off x="169335" y="4042834"/>
            <a:ext cx="47412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600"/>
              <a:buFont typeface="Merriweather Sans"/>
              <a:buChar char="•"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Merriweather Sans"/>
              <a:buChar char="◦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g130bc0ae9f4_2_61"/>
          <p:cNvSpPr txBox="1"/>
          <p:nvPr>
            <p:ph idx="2" type="body"/>
          </p:nvPr>
        </p:nvSpPr>
        <p:spPr>
          <a:xfrm>
            <a:off x="169333" y="825503"/>
            <a:ext cx="9651900" cy="3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0" name="Google Shape;230;g130bc0ae9f4_2_61"/>
          <p:cNvSpPr txBox="1"/>
          <p:nvPr>
            <p:ph idx="3" type="body"/>
          </p:nvPr>
        </p:nvSpPr>
        <p:spPr>
          <a:xfrm>
            <a:off x="5080000" y="4042833"/>
            <a:ext cx="47412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600"/>
              <a:buFont typeface="Merriweather Sans"/>
              <a:buChar char="•"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Merriweather Sans"/>
              <a:buChar char="◦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Horz">
  <p:cSld name="Content 2 Horz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30bc0ae9f4_2_69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130bc0ae9f4_2_69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g130bc0ae9f4_2_69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g130bc0ae9f4_2_69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g130bc0ae9f4_2_69"/>
          <p:cNvSpPr txBox="1"/>
          <p:nvPr>
            <p:ph idx="1" type="body"/>
          </p:nvPr>
        </p:nvSpPr>
        <p:spPr>
          <a:xfrm>
            <a:off x="169333" y="825504"/>
            <a:ext cx="9651900" cy="22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Google Shape;237;g130bc0ae9f4_2_69"/>
          <p:cNvSpPr txBox="1"/>
          <p:nvPr>
            <p:ph idx="2" type="body"/>
          </p:nvPr>
        </p:nvSpPr>
        <p:spPr>
          <a:xfrm>
            <a:off x="169333" y="3175000"/>
            <a:ext cx="9651900" cy="22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Code">
    <p:bg>
      <p:bgPr>
        <a:blipFill>
          <a:blip r:embed="rId2">
            <a:alphaModFix amt="2000"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0bc0ae9f4_2_76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130bc0ae9f4_2_76"/>
          <p:cNvSpPr txBox="1"/>
          <p:nvPr>
            <p:ph idx="1" type="body"/>
          </p:nvPr>
        </p:nvSpPr>
        <p:spPr>
          <a:xfrm>
            <a:off x="169333" y="825500"/>
            <a:ext cx="9651900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9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1" name="Google Shape;241;g130bc0ae9f4_2_76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g130bc0ae9f4_2_76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130bc0ae9f4_2_76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1">
  <p:cSld name="Code 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0bc0ae9f4_2_82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130bc0ae9f4_2_82"/>
          <p:cNvSpPr txBox="1"/>
          <p:nvPr>
            <p:ph idx="1" type="body"/>
          </p:nvPr>
        </p:nvSpPr>
        <p:spPr>
          <a:xfrm>
            <a:off x="169335" y="825500"/>
            <a:ext cx="4741200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9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7" name="Google Shape;247;g130bc0ae9f4_2_82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8" name="Google Shape;248;g130bc0ae9f4_2_82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130bc0ae9f4_2_82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g130bc0ae9f4_2_82"/>
          <p:cNvSpPr txBox="1"/>
          <p:nvPr>
            <p:ph idx="2" type="body"/>
          </p:nvPr>
        </p:nvSpPr>
        <p:spPr>
          <a:xfrm>
            <a:off x="5080001" y="825500"/>
            <a:ext cx="47601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Merriweather Sans"/>
              <a:buChar char="•"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350"/>
              <a:buFont typeface="Merriweather Sans"/>
              <a:buChar char="◦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2">
  <p:cSld name="Code 2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0bc0ae9f4_2_89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130bc0ae9f4_2_89"/>
          <p:cNvSpPr txBox="1"/>
          <p:nvPr>
            <p:ph idx="1" type="body"/>
          </p:nvPr>
        </p:nvSpPr>
        <p:spPr>
          <a:xfrm>
            <a:off x="169335" y="825500"/>
            <a:ext cx="4741200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45700" spcFirstLastPara="1" rIns="45700" wrap="square" tIns="45700">
            <a:norm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F315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g130bc0ae9f4_2_89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5" name="Google Shape;255;g130bc0ae9f4_2_89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130bc0ae9f4_2_89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7" name="Google Shape;257;g130bc0ae9f4_2_89"/>
          <p:cNvSpPr txBox="1"/>
          <p:nvPr>
            <p:ph idx="2" type="body"/>
          </p:nvPr>
        </p:nvSpPr>
        <p:spPr>
          <a:xfrm>
            <a:off x="5080001" y="825500"/>
            <a:ext cx="47601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Merriweather Sans"/>
              <a:buChar char="•"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350"/>
              <a:buFont typeface="Merriweather Sans"/>
              <a:buChar char="◦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8" name="Google Shape;258;g130bc0ae9f4_2_89"/>
          <p:cNvSpPr txBox="1"/>
          <p:nvPr>
            <p:ph idx="3" type="body"/>
          </p:nvPr>
        </p:nvSpPr>
        <p:spPr>
          <a:xfrm>
            <a:off x="5080001" y="3175000"/>
            <a:ext cx="4760100" cy="22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Merriweather Sans"/>
              <a:buChar char="•"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350"/>
              <a:buFont typeface="Merriweather Sans"/>
              <a:buChar char="◦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3">
  <p:cSld name="Code 3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0bc0ae9f4_2_97"/>
          <p:cNvSpPr txBox="1"/>
          <p:nvPr>
            <p:ph idx="1" type="body"/>
          </p:nvPr>
        </p:nvSpPr>
        <p:spPr>
          <a:xfrm>
            <a:off x="169335" y="825500"/>
            <a:ext cx="4741200" cy="3174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45700" spcFirstLastPara="1" rIns="45700" wrap="square" tIns="45700">
            <a:norm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F315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g130bc0ae9f4_2_97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2" name="Google Shape;262;g130bc0ae9f4_2_97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g130bc0ae9f4_2_97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4" name="Google Shape;264;g130bc0ae9f4_2_97"/>
          <p:cNvSpPr txBox="1"/>
          <p:nvPr>
            <p:ph idx="2" type="body"/>
          </p:nvPr>
        </p:nvSpPr>
        <p:spPr>
          <a:xfrm>
            <a:off x="5080001" y="825500"/>
            <a:ext cx="47601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Merriweather Sans"/>
              <a:buChar char="•"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350"/>
              <a:buFont typeface="Merriweather Sans"/>
              <a:buChar char="◦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g130bc0ae9f4_2_97"/>
          <p:cNvSpPr txBox="1"/>
          <p:nvPr>
            <p:ph idx="3" type="body"/>
          </p:nvPr>
        </p:nvSpPr>
        <p:spPr>
          <a:xfrm>
            <a:off x="169333" y="4064000"/>
            <a:ext cx="96708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Merriweather Sans"/>
              <a:buChar char="•"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350"/>
              <a:buFont typeface="Merriweather Sans"/>
              <a:buChar char="◦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5">
  <p:cSld name="Code 5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30bc0ae9f4_2_104"/>
          <p:cNvSpPr txBox="1"/>
          <p:nvPr>
            <p:ph idx="1" type="body"/>
          </p:nvPr>
        </p:nvSpPr>
        <p:spPr>
          <a:xfrm>
            <a:off x="169333" y="825500"/>
            <a:ext cx="4910700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9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8" name="Google Shape;268;g130bc0ae9f4_2_104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9" name="Google Shape;269;g130bc0ae9f4_2_104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130bc0ae9f4_2_104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3"/>
          <p:cNvSpPr txBox="1"/>
          <p:nvPr>
            <p:ph type="title"/>
          </p:nvPr>
        </p:nvSpPr>
        <p:spPr>
          <a:xfrm>
            <a:off x="1796818" y="656168"/>
            <a:ext cx="80526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73"/>
          <p:cNvSpPr txBox="1"/>
          <p:nvPr>
            <p:ph idx="1" type="body"/>
          </p:nvPr>
        </p:nvSpPr>
        <p:spPr>
          <a:xfrm>
            <a:off x="2580823" y="1889374"/>
            <a:ext cx="7268700" cy="30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73"/>
          <p:cNvSpPr/>
          <p:nvPr/>
        </p:nvSpPr>
        <p:spPr>
          <a:xfrm>
            <a:off x="1796820" y="1700389"/>
            <a:ext cx="8052600" cy="1041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73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peline 1">
  <p:cSld name="Pipeline 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0bc0ae9f4_2_109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3" name="Google Shape;273;g130bc0ae9f4_2_109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g130bc0ae9f4_2_109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5" name="Google Shape;275;g130bc0ae9f4_2_109"/>
          <p:cNvSpPr txBox="1"/>
          <p:nvPr>
            <p:ph idx="1" type="body"/>
          </p:nvPr>
        </p:nvSpPr>
        <p:spPr>
          <a:xfrm>
            <a:off x="169333" y="3175000"/>
            <a:ext cx="9651900" cy="22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g130bc0ae9f4_2_109"/>
          <p:cNvSpPr/>
          <p:nvPr/>
        </p:nvSpPr>
        <p:spPr>
          <a:xfrm rot="5400000">
            <a:off x="-338567" y="1651006"/>
            <a:ext cx="2031900" cy="507900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Parser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7" name="Google Shape;277;g130bc0ae9f4_2_109"/>
          <p:cNvGrpSpPr/>
          <p:nvPr/>
        </p:nvGrpSpPr>
        <p:grpSpPr>
          <a:xfrm>
            <a:off x="1100717" y="889110"/>
            <a:ext cx="1693579" cy="2032003"/>
            <a:chOff x="1485649" y="3204982"/>
            <a:chExt cx="1124480" cy="2169089"/>
          </a:xfrm>
        </p:grpSpPr>
        <p:sp>
          <p:nvSpPr>
            <p:cNvPr id="278" name="Google Shape;278;g130bc0ae9f4_2_109"/>
            <p:cNvSpPr/>
            <p:nvPr/>
          </p:nvSpPr>
          <p:spPr>
            <a:xfrm>
              <a:off x="1492629" y="3216471"/>
              <a:ext cx="1117500" cy="2157600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130bc0ae9f4_2_109"/>
            <p:cNvSpPr/>
            <p:nvPr/>
          </p:nvSpPr>
          <p:spPr>
            <a:xfrm>
              <a:off x="1485649" y="3204982"/>
              <a:ext cx="1124400" cy="2157600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" name="Google Shape;280;g130bc0ae9f4_2_109"/>
          <p:cNvGrpSpPr/>
          <p:nvPr/>
        </p:nvGrpSpPr>
        <p:grpSpPr>
          <a:xfrm>
            <a:off x="3132717" y="889110"/>
            <a:ext cx="1693579" cy="2032003"/>
            <a:chOff x="1485649" y="3204982"/>
            <a:chExt cx="1124480" cy="2169089"/>
          </a:xfrm>
        </p:grpSpPr>
        <p:sp>
          <p:nvSpPr>
            <p:cNvPr id="281" name="Google Shape;281;g130bc0ae9f4_2_109"/>
            <p:cNvSpPr/>
            <p:nvPr/>
          </p:nvSpPr>
          <p:spPr>
            <a:xfrm>
              <a:off x="1492629" y="3216471"/>
              <a:ext cx="1117500" cy="2157600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g130bc0ae9f4_2_109"/>
            <p:cNvSpPr/>
            <p:nvPr/>
          </p:nvSpPr>
          <p:spPr>
            <a:xfrm>
              <a:off x="1485649" y="3204982"/>
              <a:ext cx="1124400" cy="2157600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" name="Google Shape;283;g130bc0ae9f4_2_109"/>
          <p:cNvGrpSpPr/>
          <p:nvPr/>
        </p:nvGrpSpPr>
        <p:grpSpPr>
          <a:xfrm>
            <a:off x="5164717" y="889110"/>
            <a:ext cx="1693579" cy="2032003"/>
            <a:chOff x="1485649" y="3204982"/>
            <a:chExt cx="1124480" cy="2169089"/>
          </a:xfrm>
        </p:grpSpPr>
        <p:sp>
          <p:nvSpPr>
            <p:cNvPr id="284" name="Google Shape;284;g130bc0ae9f4_2_109"/>
            <p:cNvSpPr/>
            <p:nvPr/>
          </p:nvSpPr>
          <p:spPr>
            <a:xfrm>
              <a:off x="1492629" y="3216471"/>
              <a:ext cx="1117500" cy="2157600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130bc0ae9f4_2_109"/>
            <p:cNvSpPr/>
            <p:nvPr/>
          </p:nvSpPr>
          <p:spPr>
            <a:xfrm>
              <a:off x="1485649" y="3204982"/>
              <a:ext cx="1124400" cy="2157600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" name="Google Shape;286;g130bc0ae9f4_2_109"/>
          <p:cNvGrpSpPr/>
          <p:nvPr/>
        </p:nvGrpSpPr>
        <p:grpSpPr>
          <a:xfrm>
            <a:off x="7196717" y="889110"/>
            <a:ext cx="1693579" cy="2032003"/>
            <a:chOff x="1485649" y="3204982"/>
            <a:chExt cx="1124480" cy="2169089"/>
          </a:xfrm>
        </p:grpSpPr>
        <p:sp>
          <p:nvSpPr>
            <p:cNvPr id="287" name="Google Shape;287;g130bc0ae9f4_2_109"/>
            <p:cNvSpPr/>
            <p:nvPr/>
          </p:nvSpPr>
          <p:spPr>
            <a:xfrm>
              <a:off x="1492629" y="3216471"/>
              <a:ext cx="1117500" cy="2157600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130bc0ae9f4_2_109"/>
            <p:cNvSpPr/>
            <p:nvPr/>
          </p:nvSpPr>
          <p:spPr>
            <a:xfrm>
              <a:off x="1485649" y="3204982"/>
              <a:ext cx="1124400" cy="2157600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" name="Google Shape;289;g130bc0ae9f4_2_109"/>
          <p:cNvSpPr/>
          <p:nvPr/>
        </p:nvSpPr>
        <p:spPr>
          <a:xfrm rot="5400000">
            <a:off x="8297433" y="1651006"/>
            <a:ext cx="2031900" cy="507900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Deparser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80">
          <p15:clr>
            <a:srgbClr val="FBAE40"/>
          </p15:clr>
        </p15:guide>
        <p15:guide id="2" pos="800">
          <p15:clr>
            <a:srgbClr val="FBAE40"/>
          </p15:clr>
        </p15:guide>
        <p15:guide id="3" pos="1333">
          <p15:clr>
            <a:srgbClr val="FBAE40"/>
          </p15:clr>
        </p15:guide>
        <p15:guide id="4" pos="2080">
          <p15:clr>
            <a:srgbClr val="FBAE40"/>
          </p15:clr>
        </p15:guide>
        <p15:guide id="5" pos="2613">
          <p15:clr>
            <a:srgbClr val="FBAE40"/>
          </p15:clr>
        </p15:guide>
        <p15:guide id="6" pos="3360">
          <p15:clr>
            <a:srgbClr val="FBAE40"/>
          </p15:clr>
        </p15:guide>
        <p15:guide id="7" pos="3893">
          <p15:clr>
            <a:srgbClr val="FBAE40"/>
          </p15:clr>
        </p15:guide>
        <p15:guide id="8" pos="4640">
          <p15:clr>
            <a:srgbClr val="FBAE40"/>
          </p15:clr>
        </p15:guide>
        <p15:guide id="9" pos="517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 w/ Caption">
  <p:cSld name="Content 1 w/ Caption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30bc0ae9f4_2_128"/>
          <p:cNvSpPr/>
          <p:nvPr/>
        </p:nvSpPr>
        <p:spPr>
          <a:xfrm>
            <a:off x="0" y="5499100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g130bc0ae9f4_2_128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3" name="Google Shape;293;g130bc0ae9f4_2_128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130bc0ae9f4_2_128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5" name="Google Shape;295;g130bc0ae9f4_2_128"/>
          <p:cNvSpPr txBox="1"/>
          <p:nvPr>
            <p:ph idx="1" type="body"/>
          </p:nvPr>
        </p:nvSpPr>
        <p:spPr>
          <a:xfrm>
            <a:off x="169333" y="825500"/>
            <a:ext cx="96519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2100"/>
              <a:buFont typeface="Merriweather Sans"/>
              <a:buChar char="•"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Merriweather Sans"/>
              <a:buChar char="◦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500"/>
              <a:buFont typeface="Merriweather Sans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6" name="Google Shape;296;g130bc0ae9f4_2_128"/>
          <p:cNvSpPr txBox="1"/>
          <p:nvPr>
            <p:ph idx="2" type="body"/>
          </p:nvPr>
        </p:nvSpPr>
        <p:spPr>
          <a:xfrm>
            <a:off x="169333" y="4699006"/>
            <a:ext cx="96519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0bc0ae9f4_2_135"/>
          <p:cNvSpPr/>
          <p:nvPr/>
        </p:nvSpPr>
        <p:spPr>
          <a:xfrm>
            <a:off x="0" y="5499100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g130bc0ae9f4_2_135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g130bc0ae9f4_2_135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130bc0ae9f4_2_135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no bar">
  <p:cSld name="Title no bar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30bc0ae9f4_2_140"/>
          <p:cNvSpPr/>
          <p:nvPr/>
        </p:nvSpPr>
        <p:spPr>
          <a:xfrm>
            <a:off x="2201335" y="5463551"/>
            <a:ext cx="8043300" cy="2598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Título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g130bc0ae9f4_2_140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" name="Google Shape;305;g130bc0ae9f4_2_140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6" name="Google Shape;306;g130bc0ae9f4_2_140"/>
          <p:cNvSpPr/>
          <p:nvPr/>
        </p:nvSpPr>
        <p:spPr>
          <a:xfrm>
            <a:off x="-84667" y="5463551"/>
            <a:ext cx="2370600" cy="2598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0bc0ae9f4_2_145"/>
          <p:cNvSpPr txBox="1"/>
          <p:nvPr>
            <p:ph type="title"/>
          </p:nvPr>
        </p:nvSpPr>
        <p:spPr>
          <a:xfrm>
            <a:off x="1319582" y="190500"/>
            <a:ext cx="75207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9" name="Google Shape;309;g130bc0ae9f4_2_145"/>
          <p:cNvSpPr txBox="1"/>
          <p:nvPr>
            <p:ph idx="10" type="dt"/>
          </p:nvPr>
        </p:nvSpPr>
        <p:spPr>
          <a:xfrm>
            <a:off x="6773335" y="5207003"/>
            <a:ext cx="2963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" name="Google Shape;310;g130bc0ae9f4_2_145"/>
          <p:cNvSpPr txBox="1"/>
          <p:nvPr>
            <p:ph idx="11" type="ftr"/>
          </p:nvPr>
        </p:nvSpPr>
        <p:spPr>
          <a:xfrm>
            <a:off x="677338" y="5206843"/>
            <a:ext cx="6023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1" name="Google Shape;311;g130bc0ae9f4_2_145"/>
          <p:cNvSpPr txBox="1"/>
          <p:nvPr>
            <p:ph idx="12" type="sldNum"/>
          </p:nvPr>
        </p:nvSpPr>
        <p:spPr>
          <a:xfrm>
            <a:off x="8890000" y="5482170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g130bc0ae9f4_2_145"/>
          <p:cNvSpPr txBox="1"/>
          <p:nvPr>
            <p:ph idx="1" type="body"/>
          </p:nvPr>
        </p:nvSpPr>
        <p:spPr>
          <a:xfrm>
            <a:off x="680720" y="1333500"/>
            <a:ext cx="9059400" cy="3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3F3151"/>
              </a:buClr>
              <a:buSzPts val="2100"/>
              <a:buFont typeface="Noto Sans Symbols"/>
              <a:buChar char="▪"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13" name="Google Shape;313;g130bc0ae9f4_2_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57235"/>
            <a:ext cx="1319582" cy="571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130bc0ae9f4_2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8503" y="637255"/>
            <a:ext cx="1371503" cy="35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39e57c8e1_0_2962"/>
          <p:cNvSpPr txBox="1"/>
          <p:nvPr>
            <p:ph type="ctrTitle"/>
          </p:nvPr>
        </p:nvSpPr>
        <p:spPr>
          <a:xfrm>
            <a:off x="762000" y="1270001"/>
            <a:ext cx="86361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b="1" i="0" sz="2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" name="Google Shape;319;g1339e57c8e1_0_2962"/>
          <p:cNvSpPr txBox="1"/>
          <p:nvPr>
            <p:ph idx="1" type="subTitle"/>
          </p:nvPr>
        </p:nvSpPr>
        <p:spPr>
          <a:xfrm>
            <a:off x="1524000" y="3238500"/>
            <a:ext cx="71121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3F3151"/>
              </a:buClr>
              <a:buSzPts val="2100"/>
              <a:buFont typeface="Noto Sans Symbols"/>
              <a:buNone/>
              <a:defRPr b="1" i="0" sz="2100" u="none" cap="none" strike="noStrike">
                <a:solidFill>
                  <a:srgbClr val="36609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None/>
              <a:defRPr b="0" i="0" sz="127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None/>
              <a:defRPr b="0" i="0" sz="127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" name="Google Shape;320;g1339e57c8e1_0_2962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39e57c8e1_0_2966"/>
          <p:cNvSpPr/>
          <p:nvPr/>
        </p:nvSpPr>
        <p:spPr>
          <a:xfrm>
            <a:off x="0" y="5499100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g1339e57c8e1_0_2966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4" name="Google Shape;324;g1339e57c8e1_0_2966"/>
          <p:cNvSpPr txBox="1"/>
          <p:nvPr>
            <p:ph idx="1" type="body"/>
          </p:nvPr>
        </p:nvSpPr>
        <p:spPr>
          <a:xfrm>
            <a:off x="169333" y="825500"/>
            <a:ext cx="96519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2000"/>
              <a:buFont typeface="Merriweather Sans"/>
              <a:buChar char="•"/>
              <a:defRPr b="1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Merriweather Sans"/>
              <a:buChar char="◦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F1828"/>
              </a:buClr>
              <a:buSzPts val="1500"/>
              <a:buFont typeface="Merriweather Sans"/>
              <a:buChar char="■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erriweather Sans"/>
              <a:buChar char="□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" name="Google Shape;325;g1339e57c8e1_0_2966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1339e57c8e1_0_2966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awingGrid">
  <p:cSld name="DrawingGrid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g1339e57c8e1_0_29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8667" y="254000"/>
            <a:ext cx="9489439" cy="508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39e57c8e1_0_2974"/>
          <p:cNvSpPr txBox="1"/>
          <p:nvPr>
            <p:ph type="title"/>
          </p:nvPr>
        </p:nvSpPr>
        <p:spPr>
          <a:xfrm>
            <a:off x="1796818" y="656168"/>
            <a:ext cx="80526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g1339e57c8e1_0_2974"/>
          <p:cNvSpPr txBox="1"/>
          <p:nvPr>
            <p:ph idx="1" type="body"/>
          </p:nvPr>
        </p:nvSpPr>
        <p:spPr>
          <a:xfrm>
            <a:off x="2580823" y="1889374"/>
            <a:ext cx="7268700" cy="30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Google Shape;332;g1339e57c8e1_0_2974"/>
          <p:cNvSpPr/>
          <p:nvPr/>
        </p:nvSpPr>
        <p:spPr>
          <a:xfrm>
            <a:off x="1796820" y="1700389"/>
            <a:ext cx="8052600" cy="1041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1339e57c8e1_0_2974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Content 2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39e57c8e1_0_2979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1339e57c8e1_0_2979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7" name="Google Shape;337;g1339e57c8e1_0_2979"/>
          <p:cNvSpPr txBox="1"/>
          <p:nvPr>
            <p:ph idx="1" type="body"/>
          </p:nvPr>
        </p:nvSpPr>
        <p:spPr>
          <a:xfrm>
            <a:off x="169333" y="825500"/>
            <a:ext cx="47601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" name="Google Shape;338;g1339e57c8e1_0_2979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1339e57c8e1_0_2979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0" name="Google Shape;340;g1339e57c8e1_0_2979"/>
          <p:cNvSpPr txBox="1"/>
          <p:nvPr>
            <p:ph idx="2" type="body"/>
          </p:nvPr>
        </p:nvSpPr>
        <p:spPr>
          <a:xfrm>
            <a:off x="5080001" y="825500"/>
            <a:ext cx="47601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Content 2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5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75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5"/>
          <p:cNvSpPr txBox="1"/>
          <p:nvPr>
            <p:ph idx="1" type="body"/>
          </p:nvPr>
        </p:nvSpPr>
        <p:spPr>
          <a:xfrm>
            <a:off x="169333" y="825500"/>
            <a:ext cx="47601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75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75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75"/>
          <p:cNvSpPr txBox="1"/>
          <p:nvPr>
            <p:ph idx="2" type="body"/>
          </p:nvPr>
        </p:nvSpPr>
        <p:spPr>
          <a:xfrm>
            <a:off x="5080001" y="825500"/>
            <a:ext cx="47601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rawingGrid">
  <p:cSld name="1_DrawingGrid"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Big/Sm">
  <p:cSld name="Content 2 Big/Sm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339e57c8e1_0_2987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1339e57c8e1_0_2987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5" name="Google Shape;345;g1339e57c8e1_0_2987"/>
          <p:cNvSpPr txBox="1"/>
          <p:nvPr>
            <p:ph idx="1" type="body"/>
          </p:nvPr>
        </p:nvSpPr>
        <p:spPr>
          <a:xfrm>
            <a:off x="169338" y="825500"/>
            <a:ext cx="3114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Merriweather Sans"/>
              <a:buChar char="•"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350"/>
              <a:buFont typeface="Merriweather Sans"/>
              <a:buChar char="◦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g1339e57c8e1_0_2987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1339e57c8e1_0_2987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8" name="Google Shape;348;g1339e57c8e1_0_2987"/>
          <p:cNvSpPr txBox="1"/>
          <p:nvPr>
            <p:ph idx="2" type="body"/>
          </p:nvPr>
        </p:nvSpPr>
        <p:spPr>
          <a:xfrm>
            <a:off x="3386668" y="825500"/>
            <a:ext cx="65193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w/ heading">
  <p:cSld name="Content 2 w/ heading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339e57c8e1_0_2994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1339e57c8e1_0_2994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" name="Google Shape;352;g1339e57c8e1_0_2994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1339e57c8e1_0_2994"/>
          <p:cNvSpPr txBox="1"/>
          <p:nvPr>
            <p:ph idx="1" type="body"/>
          </p:nvPr>
        </p:nvSpPr>
        <p:spPr>
          <a:xfrm>
            <a:off x="169561" y="876151"/>
            <a:ext cx="47598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4" name="Google Shape;354;g1339e57c8e1_0_2994"/>
          <p:cNvSpPr txBox="1"/>
          <p:nvPr>
            <p:ph idx="2" type="body"/>
          </p:nvPr>
        </p:nvSpPr>
        <p:spPr>
          <a:xfrm>
            <a:off x="5061191" y="876151"/>
            <a:ext cx="47598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" name="Google Shape;355;g1339e57c8e1_0_2994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6" name="Google Shape;356;g1339e57c8e1_0_2994"/>
          <p:cNvSpPr txBox="1"/>
          <p:nvPr>
            <p:ph idx="3" type="body"/>
          </p:nvPr>
        </p:nvSpPr>
        <p:spPr>
          <a:xfrm>
            <a:off x="169333" y="1397000"/>
            <a:ext cx="47601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" name="Google Shape;357;g1339e57c8e1_0_2994"/>
          <p:cNvSpPr txBox="1"/>
          <p:nvPr>
            <p:ph idx="4" type="body"/>
          </p:nvPr>
        </p:nvSpPr>
        <p:spPr>
          <a:xfrm>
            <a:off x="5080001" y="1397000"/>
            <a:ext cx="47601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339e57c8e1_0_3003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g1339e57c8e1_0_3003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" name="Google Shape;361;g1339e57c8e1_0_3003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g1339e57c8e1_0_3003"/>
          <p:cNvSpPr txBox="1"/>
          <p:nvPr>
            <p:ph idx="1" type="body"/>
          </p:nvPr>
        </p:nvSpPr>
        <p:spPr>
          <a:xfrm>
            <a:off x="169336" y="825501"/>
            <a:ext cx="321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Noto Sans Symbols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g1339e57c8e1_0_3003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4" name="Google Shape;364;g1339e57c8e1_0_3003"/>
          <p:cNvSpPr txBox="1"/>
          <p:nvPr>
            <p:ph idx="2" type="body"/>
          </p:nvPr>
        </p:nvSpPr>
        <p:spPr>
          <a:xfrm>
            <a:off x="169335" y="1397000"/>
            <a:ext cx="32172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350"/>
              <a:buFont typeface="Merriweather Sans"/>
              <a:buChar char="•"/>
              <a:defRPr b="1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050"/>
              <a:buFont typeface="Merriweather Sans"/>
              <a:buChar char="■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g1339e57c8e1_0_3003"/>
          <p:cNvSpPr txBox="1"/>
          <p:nvPr>
            <p:ph idx="3" type="body"/>
          </p:nvPr>
        </p:nvSpPr>
        <p:spPr>
          <a:xfrm>
            <a:off x="3471336" y="825501"/>
            <a:ext cx="321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Noto Sans Symbols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6" name="Google Shape;366;g1339e57c8e1_0_3003"/>
          <p:cNvSpPr txBox="1"/>
          <p:nvPr>
            <p:ph idx="4" type="body"/>
          </p:nvPr>
        </p:nvSpPr>
        <p:spPr>
          <a:xfrm>
            <a:off x="3471335" y="1397000"/>
            <a:ext cx="32172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350"/>
              <a:buFont typeface="Merriweather Sans"/>
              <a:buChar char="•"/>
              <a:defRPr b="1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050"/>
              <a:buFont typeface="Merriweather Sans"/>
              <a:buChar char="■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7" name="Google Shape;367;g1339e57c8e1_0_3003"/>
          <p:cNvSpPr txBox="1"/>
          <p:nvPr>
            <p:ph idx="5" type="body"/>
          </p:nvPr>
        </p:nvSpPr>
        <p:spPr>
          <a:xfrm>
            <a:off x="6773336" y="825501"/>
            <a:ext cx="321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Noto Sans Symbols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g1339e57c8e1_0_3003"/>
          <p:cNvSpPr txBox="1"/>
          <p:nvPr>
            <p:ph idx="6" type="body"/>
          </p:nvPr>
        </p:nvSpPr>
        <p:spPr>
          <a:xfrm>
            <a:off x="6773335" y="1397000"/>
            <a:ext cx="32172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350"/>
              <a:buFont typeface="Merriweather Sans"/>
              <a:buChar char="•"/>
              <a:defRPr b="1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050"/>
              <a:buFont typeface="Merriweather Sans"/>
              <a:buChar char="■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Horz Big/Sm">
  <p:cSld name="Content 2 Horz Big/Sm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339e57c8e1_0_3014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1339e57c8e1_0_3014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" name="Google Shape;372;g1339e57c8e1_0_3014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1339e57c8e1_0_3014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g1339e57c8e1_0_3014"/>
          <p:cNvSpPr txBox="1"/>
          <p:nvPr>
            <p:ph idx="1" type="body"/>
          </p:nvPr>
        </p:nvSpPr>
        <p:spPr>
          <a:xfrm>
            <a:off x="169333" y="825506"/>
            <a:ext cx="9651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5" name="Google Shape;375;g1339e57c8e1_0_3014"/>
          <p:cNvSpPr txBox="1"/>
          <p:nvPr>
            <p:ph idx="2" type="body"/>
          </p:nvPr>
        </p:nvSpPr>
        <p:spPr>
          <a:xfrm>
            <a:off x="169333" y="1778000"/>
            <a:ext cx="96519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2 Horz Big/Sm">
  <p:cSld name="1_Content 2 Horz Big/Sm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339e57c8e1_0_3021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1339e57c8e1_0_3021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g1339e57c8e1_0_3021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339e57c8e1_0_3021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g1339e57c8e1_0_3021"/>
          <p:cNvSpPr txBox="1"/>
          <p:nvPr>
            <p:ph idx="1" type="body"/>
          </p:nvPr>
        </p:nvSpPr>
        <p:spPr>
          <a:xfrm>
            <a:off x="169335" y="4042834"/>
            <a:ext cx="47412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600"/>
              <a:buFont typeface="Merriweather Sans"/>
              <a:buChar char="•"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Merriweather Sans"/>
              <a:buChar char="◦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" name="Google Shape;382;g1339e57c8e1_0_3021"/>
          <p:cNvSpPr txBox="1"/>
          <p:nvPr>
            <p:ph idx="2" type="body"/>
          </p:nvPr>
        </p:nvSpPr>
        <p:spPr>
          <a:xfrm>
            <a:off x="169333" y="825503"/>
            <a:ext cx="9651900" cy="3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g1339e57c8e1_0_3021"/>
          <p:cNvSpPr txBox="1"/>
          <p:nvPr>
            <p:ph idx="3" type="body"/>
          </p:nvPr>
        </p:nvSpPr>
        <p:spPr>
          <a:xfrm>
            <a:off x="5080000" y="4042833"/>
            <a:ext cx="47412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600"/>
              <a:buFont typeface="Merriweather Sans"/>
              <a:buChar char="•"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Merriweather Sans"/>
              <a:buChar char="◦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Horz">
  <p:cSld name="Content 2 Horz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39e57c8e1_0_3029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g1339e57c8e1_0_3029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7" name="Google Shape;387;g1339e57c8e1_0_3029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1339e57c8e1_0_3029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9" name="Google Shape;389;g1339e57c8e1_0_3029"/>
          <p:cNvSpPr txBox="1"/>
          <p:nvPr>
            <p:ph idx="1" type="body"/>
          </p:nvPr>
        </p:nvSpPr>
        <p:spPr>
          <a:xfrm>
            <a:off x="169333" y="825504"/>
            <a:ext cx="9651900" cy="22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0" name="Google Shape;390;g1339e57c8e1_0_3029"/>
          <p:cNvSpPr txBox="1"/>
          <p:nvPr>
            <p:ph idx="2" type="body"/>
          </p:nvPr>
        </p:nvSpPr>
        <p:spPr>
          <a:xfrm>
            <a:off x="169333" y="3175000"/>
            <a:ext cx="9651900" cy="22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Code">
    <p:bg>
      <p:bgPr>
        <a:blipFill>
          <a:blip r:embed="rId2">
            <a:alphaModFix amt="2000"/>
          </a:blip>
          <a:stretch>
            <a:fillRect/>
          </a:stretch>
        </a:blip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39e57c8e1_0_3036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g1339e57c8e1_0_3036"/>
          <p:cNvSpPr txBox="1"/>
          <p:nvPr>
            <p:ph idx="1" type="body"/>
          </p:nvPr>
        </p:nvSpPr>
        <p:spPr>
          <a:xfrm>
            <a:off x="169333" y="825500"/>
            <a:ext cx="9651900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9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4" name="Google Shape;394;g1339e57c8e1_0_3036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g1339e57c8e1_0_3036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1339e57c8e1_0_3036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1">
  <p:cSld name="Code 1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339e57c8e1_0_3042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g1339e57c8e1_0_3042"/>
          <p:cNvSpPr txBox="1"/>
          <p:nvPr>
            <p:ph idx="1" type="body"/>
          </p:nvPr>
        </p:nvSpPr>
        <p:spPr>
          <a:xfrm>
            <a:off x="169335" y="825500"/>
            <a:ext cx="4741200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9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g1339e57c8e1_0_3042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1" name="Google Shape;401;g1339e57c8e1_0_3042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g1339e57c8e1_0_3042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3" name="Google Shape;403;g1339e57c8e1_0_3042"/>
          <p:cNvSpPr txBox="1"/>
          <p:nvPr>
            <p:ph idx="2" type="body"/>
          </p:nvPr>
        </p:nvSpPr>
        <p:spPr>
          <a:xfrm>
            <a:off x="5080001" y="825500"/>
            <a:ext cx="47601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Merriweather Sans"/>
              <a:buChar char="•"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350"/>
              <a:buFont typeface="Merriweather Sans"/>
              <a:buChar char="◦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2">
  <p:cSld name="Code 2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339e57c8e1_0_3049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1339e57c8e1_0_3049"/>
          <p:cNvSpPr txBox="1"/>
          <p:nvPr>
            <p:ph idx="1" type="body"/>
          </p:nvPr>
        </p:nvSpPr>
        <p:spPr>
          <a:xfrm>
            <a:off x="169335" y="825500"/>
            <a:ext cx="4741200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45700" spcFirstLastPara="1" rIns="45700" wrap="square" tIns="45700">
            <a:norm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F315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g1339e57c8e1_0_3049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8" name="Google Shape;408;g1339e57c8e1_0_3049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g1339e57c8e1_0_3049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0" name="Google Shape;410;g1339e57c8e1_0_3049"/>
          <p:cNvSpPr txBox="1"/>
          <p:nvPr>
            <p:ph idx="2" type="body"/>
          </p:nvPr>
        </p:nvSpPr>
        <p:spPr>
          <a:xfrm>
            <a:off x="5080001" y="825500"/>
            <a:ext cx="47601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Merriweather Sans"/>
              <a:buChar char="•"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350"/>
              <a:buFont typeface="Merriweather Sans"/>
              <a:buChar char="◦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1" name="Google Shape;411;g1339e57c8e1_0_3049"/>
          <p:cNvSpPr txBox="1"/>
          <p:nvPr>
            <p:ph idx="3" type="body"/>
          </p:nvPr>
        </p:nvSpPr>
        <p:spPr>
          <a:xfrm>
            <a:off x="5080001" y="3175000"/>
            <a:ext cx="4760100" cy="22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Merriweather Sans"/>
              <a:buChar char="•"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350"/>
              <a:buFont typeface="Merriweather Sans"/>
              <a:buChar char="◦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rawingGrid">
  <p:cSld name="1_DrawingGrid">
    <p:bg>
      <p:bgPr>
        <a:solidFill>
          <a:schemeClr val="lt1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3">
  <p:cSld name="Code 3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339e57c8e1_0_3057"/>
          <p:cNvSpPr txBox="1"/>
          <p:nvPr>
            <p:ph idx="1" type="body"/>
          </p:nvPr>
        </p:nvSpPr>
        <p:spPr>
          <a:xfrm>
            <a:off x="169335" y="825500"/>
            <a:ext cx="4741200" cy="3174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45700" spcFirstLastPara="1" rIns="45700" wrap="square" tIns="45700">
            <a:norm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F315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g1339e57c8e1_0_3057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g1339e57c8e1_0_3057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g1339e57c8e1_0_3057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7" name="Google Shape;417;g1339e57c8e1_0_3057"/>
          <p:cNvSpPr txBox="1"/>
          <p:nvPr>
            <p:ph idx="2" type="body"/>
          </p:nvPr>
        </p:nvSpPr>
        <p:spPr>
          <a:xfrm>
            <a:off x="5080001" y="825500"/>
            <a:ext cx="47601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Merriweather Sans"/>
              <a:buChar char="•"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350"/>
              <a:buFont typeface="Merriweather Sans"/>
              <a:buChar char="◦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" name="Google Shape;418;g1339e57c8e1_0_3057"/>
          <p:cNvSpPr txBox="1"/>
          <p:nvPr>
            <p:ph idx="3" type="body"/>
          </p:nvPr>
        </p:nvSpPr>
        <p:spPr>
          <a:xfrm>
            <a:off x="169333" y="4064000"/>
            <a:ext cx="96708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Merriweather Sans"/>
              <a:buChar char="•"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350"/>
              <a:buFont typeface="Merriweather Sans"/>
              <a:buChar char="◦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5">
  <p:cSld name="Code 5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339e57c8e1_0_3064"/>
          <p:cNvSpPr txBox="1"/>
          <p:nvPr>
            <p:ph idx="1" type="body"/>
          </p:nvPr>
        </p:nvSpPr>
        <p:spPr>
          <a:xfrm>
            <a:off x="169333" y="825500"/>
            <a:ext cx="4910700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9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1" name="Google Shape;421;g1339e57c8e1_0_3064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2" name="Google Shape;422;g1339e57c8e1_0_3064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g1339e57c8e1_0_3064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peline 1">
  <p:cSld name="Pipeline 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339e57c8e1_0_3069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6" name="Google Shape;426;g1339e57c8e1_0_3069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g1339e57c8e1_0_3069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8" name="Google Shape;428;g1339e57c8e1_0_3069"/>
          <p:cNvSpPr txBox="1"/>
          <p:nvPr>
            <p:ph idx="1" type="body"/>
          </p:nvPr>
        </p:nvSpPr>
        <p:spPr>
          <a:xfrm>
            <a:off x="169333" y="3175000"/>
            <a:ext cx="9651900" cy="22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9" name="Google Shape;429;g1339e57c8e1_0_3069"/>
          <p:cNvSpPr/>
          <p:nvPr/>
        </p:nvSpPr>
        <p:spPr>
          <a:xfrm rot="5400000">
            <a:off x="-338567" y="1651006"/>
            <a:ext cx="2031900" cy="507900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0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Parser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0" name="Google Shape;430;g1339e57c8e1_0_3069"/>
          <p:cNvGrpSpPr/>
          <p:nvPr/>
        </p:nvGrpSpPr>
        <p:grpSpPr>
          <a:xfrm>
            <a:off x="1100717" y="889109"/>
            <a:ext cx="1693579" cy="2032003"/>
            <a:chOff x="1485649" y="3204982"/>
            <a:chExt cx="1124480" cy="2169089"/>
          </a:xfrm>
        </p:grpSpPr>
        <p:sp>
          <p:nvSpPr>
            <p:cNvPr id="431" name="Google Shape;431;g1339e57c8e1_0_3069"/>
            <p:cNvSpPr/>
            <p:nvPr/>
          </p:nvSpPr>
          <p:spPr>
            <a:xfrm>
              <a:off x="1492629" y="3216471"/>
              <a:ext cx="1117500" cy="2157600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g1339e57c8e1_0_3069"/>
            <p:cNvSpPr/>
            <p:nvPr/>
          </p:nvSpPr>
          <p:spPr>
            <a:xfrm>
              <a:off x="1485649" y="3204982"/>
              <a:ext cx="1124400" cy="2157600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3" name="Google Shape;433;g1339e57c8e1_0_3069"/>
          <p:cNvGrpSpPr/>
          <p:nvPr/>
        </p:nvGrpSpPr>
        <p:grpSpPr>
          <a:xfrm>
            <a:off x="3132717" y="889109"/>
            <a:ext cx="1693579" cy="2032003"/>
            <a:chOff x="1485649" y="3204982"/>
            <a:chExt cx="1124480" cy="2169089"/>
          </a:xfrm>
        </p:grpSpPr>
        <p:sp>
          <p:nvSpPr>
            <p:cNvPr id="434" name="Google Shape;434;g1339e57c8e1_0_3069"/>
            <p:cNvSpPr/>
            <p:nvPr/>
          </p:nvSpPr>
          <p:spPr>
            <a:xfrm>
              <a:off x="1492629" y="3216471"/>
              <a:ext cx="1117500" cy="2157600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g1339e57c8e1_0_3069"/>
            <p:cNvSpPr/>
            <p:nvPr/>
          </p:nvSpPr>
          <p:spPr>
            <a:xfrm>
              <a:off x="1485649" y="3204982"/>
              <a:ext cx="1124400" cy="2157600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g1339e57c8e1_0_3069"/>
          <p:cNvGrpSpPr/>
          <p:nvPr/>
        </p:nvGrpSpPr>
        <p:grpSpPr>
          <a:xfrm>
            <a:off x="5164717" y="889109"/>
            <a:ext cx="1693579" cy="2032003"/>
            <a:chOff x="1485649" y="3204982"/>
            <a:chExt cx="1124480" cy="2169089"/>
          </a:xfrm>
        </p:grpSpPr>
        <p:sp>
          <p:nvSpPr>
            <p:cNvPr id="437" name="Google Shape;437;g1339e57c8e1_0_3069"/>
            <p:cNvSpPr/>
            <p:nvPr/>
          </p:nvSpPr>
          <p:spPr>
            <a:xfrm>
              <a:off x="1492629" y="3216471"/>
              <a:ext cx="1117500" cy="2157600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1339e57c8e1_0_3069"/>
            <p:cNvSpPr/>
            <p:nvPr/>
          </p:nvSpPr>
          <p:spPr>
            <a:xfrm>
              <a:off x="1485649" y="3204982"/>
              <a:ext cx="1124400" cy="2157600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9" name="Google Shape;439;g1339e57c8e1_0_3069"/>
          <p:cNvGrpSpPr/>
          <p:nvPr/>
        </p:nvGrpSpPr>
        <p:grpSpPr>
          <a:xfrm>
            <a:off x="7196717" y="889109"/>
            <a:ext cx="1693579" cy="2032003"/>
            <a:chOff x="1485649" y="3204982"/>
            <a:chExt cx="1124480" cy="2169089"/>
          </a:xfrm>
        </p:grpSpPr>
        <p:sp>
          <p:nvSpPr>
            <p:cNvPr id="440" name="Google Shape;440;g1339e57c8e1_0_3069"/>
            <p:cNvSpPr/>
            <p:nvPr/>
          </p:nvSpPr>
          <p:spPr>
            <a:xfrm>
              <a:off x="1492629" y="3216471"/>
              <a:ext cx="1117500" cy="2157600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1339e57c8e1_0_3069"/>
            <p:cNvSpPr/>
            <p:nvPr/>
          </p:nvSpPr>
          <p:spPr>
            <a:xfrm>
              <a:off x="1485649" y="3204982"/>
              <a:ext cx="1124400" cy="2157600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2" name="Google Shape;442;g1339e57c8e1_0_3069"/>
          <p:cNvSpPr/>
          <p:nvPr/>
        </p:nvSpPr>
        <p:spPr>
          <a:xfrm rot="5400000">
            <a:off x="8297433" y="1651006"/>
            <a:ext cx="2031900" cy="507900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0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Deparser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80">
          <p15:clr>
            <a:srgbClr val="FBAE40"/>
          </p15:clr>
        </p15:guide>
        <p15:guide id="2" pos="800">
          <p15:clr>
            <a:srgbClr val="FBAE40"/>
          </p15:clr>
        </p15:guide>
        <p15:guide id="3" pos="1333">
          <p15:clr>
            <a:srgbClr val="FBAE40"/>
          </p15:clr>
        </p15:guide>
        <p15:guide id="4" pos="2080">
          <p15:clr>
            <a:srgbClr val="FBAE40"/>
          </p15:clr>
        </p15:guide>
        <p15:guide id="5" pos="2613">
          <p15:clr>
            <a:srgbClr val="FBAE40"/>
          </p15:clr>
        </p15:guide>
        <p15:guide id="6" pos="3360">
          <p15:clr>
            <a:srgbClr val="FBAE40"/>
          </p15:clr>
        </p15:guide>
        <p15:guide id="7" pos="3893">
          <p15:clr>
            <a:srgbClr val="FBAE40"/>
          </p15:clr>
        </p15:guide>
        <p15:guide id="8" pos="4640">
          <p15:clr>
            <a:srgbClr val="FBAE40"/>
          </p15:clr>
        </p15:guide>
        <p15:guide id="9" pos="5173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 w/ Caption">
  <p:cSld name="Content 1 w/ Caption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339e57c8e1_0_3088"/>
          <p:cNvSpPr/>
          <p:nvPr/>
        </p:nvSpPr>
        <p:spPr>
          <a:xfrm>
            <a:off x="0" y="5499100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g1339e57c8e1_0_3088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6" name="Google Shape;446;g1339e57c8e1_0_3088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g1339e57c8e1_0_3088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8" name="Google Shape;448;g1339e57c8e1_0_3088"/>
          <p:cNvSpPr txBox="1"/>
          <p:nvPr>
            <p:ph idx="1" type="body"/>
          </p:nvPr>
        </p:nvSpPr>
        <p:spPr>
          <a:xfrm>
            <a:off x="169333" y="825500"/>
            <a:ext cx="96519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2100"/>
              <a:buFont typeface="Merriweather Sans"/>
              <a:buChar char="•"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Merriweather Sans"/>
              <a:buChar char="◦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500"/>
              <a:buFont typeface="Merriweather Sans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9" name="Google Shape;449;g1339e57c8e1_0_3088"/>
          <p:cNvSpPr txBox="1"/>
          <p:nvPr>
            <p:ph idx="2" type="body"/>
          </p:nvPr>
        </p:nvSpPr>
        <p:spPr>
          <a:xfrm>
            <a:off x="169333" y="4699006"/>
            <a:ext cx="96519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339e57c8e1_0_3095"/>
          <p:cNvSpPr/>
          <p:nvPr/>
        </p:nvSpPr>
        <p:spPr>
          <a:xfrm>
            <a:off x="0" y="5499100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1339e57c8e1_0_3095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3" name="Google Shape;453;g1339e57c8e1_0_3095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g1339e57c8e1_0_3095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no bar">
  <p:cSld name="Title no bar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339e57c8e1_0_3100"/>
          <p:cNvSpPr/>
          <p:nvPr/>
        </p:nvSpPr>
        <p:spPr>
          <a:xfrm>
            <a:off x="2201335" y="5463551"/>
            <a:ext cx="8043300" cy="2598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Título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1339e57c8e1_0_3100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8" name="Google Shape;458;g1339e57c8e1_0_3100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9" name="Google Shape;459;g1339e57c8e1_0_3100"/>
          <p:cNvSpPr/>
          <p:nvPr/>
        </p:nvSpPr>
        <p:spPr>
          <a:xfrm>
            <a:off x="-84667" y="5463551"/>
            <a:ext cx="2370600" cy="2598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339e57c8e1_0_3105"/>
          <p:cNvSpPr txBox="1"/>
          <p:nvPr>
            <p:ph type="title"/>
          </p:nvPr>
        </p:nvSpPr>
        <p:spPr>
          <a:xfrm>
            <a:off x="1319582" y="190500"/>
            <a:ext cx="75207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2" name="Google Shape;462;g1339e57c8e1_0_3105"/>
          <p:cNvSpPr txBox="1"/>
          <p:nvPr>
            <p:ph idx="10" type="dt"/>
          </p:nvPr>
        </p:nvSpPr>
        <p:spPr>
          <a:xfrm>
            <a:off x="6773335" y="5207003"/>
            <a:ext cx="2963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3" name="Google Shape;463;g1339e57c8e1_0_3105"/>
          <p:cNvSpPr txBox="1"/>
          <p:nvPr>
            <p:ph idx="11" type="ftr"/>
          </p:nvPr>
        </p:nvSpPr>
        <p:spPr>
          <a:xfrm>
            <a:off x="677338" y="5206843"/>
            <a:ext cx="6023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g1339e57c8e1_0_3105"/>
          <p:cNvSpPr txBox="1"/>
          <p:nvPr>
            <p:ph idx="12" type="sldNum"/>
          </p:nvPr>
        </p:nvSpPr>
        <p:spPr>
          <a:xfrm>
            <a:off x="8890000" y="5482170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5" name="Google Shape;465;g1339e57c8e1_0_3105"/>
          <p:cNvSpPr txBox="1"/>
          <p:nvPr>
            <p:ph idx="1" type="body"/>
          </p:nvPr>
        </p:nvSpPr>
        <p:spPr>
          <a:xfrm>
            <a:off x="680720" y="1333500"/>
            <a:ext cx="9059400" cy="3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3F3151"/>
              </a:buClr>
              <a:buSzPts val="2100"/>
              <a:buFont typeface="Noto Sans Symbols"/>
              <a:buChar char="▪"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66" name="Google Shape;466;g1339e57c8e1_0_3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57235"/>
            <a:ext cx="1319582" cy="571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g1339e57c8e1_0_3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8503" y="637255"/>
            <a:ext cx="1371503" cy="35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1339e57c8e1_0_3115"/>
          <p:cNvSpPr txBox="1"/>
          <p:nvPr>
            <p:ph type="ctrTitle"/>
          </p:nvPr>
        </p:nvSpPr>
        <p:spPr>
          <a:xfrm>
            <a:off x="762000" y="1270001"/>
            <a:ext cx="8636100" cy="122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Verdana"/>
              <a:buNone/>
              <a:defRPr b="1" i="0" sz="2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2" name="Google Shape;472;g1339e57c8e1_0_3115"/>
          <p:cNvSpPr txBox="1"/>
          <p:nvPr>
            <p:ph idx="1" type="subTitle"/>
          </p:nvPr>
        </p:nvSpPr>
        <p:spPr>
          <a:xfrm>
            <a:off x="1524000" y="3238500"/>
            <a:ext cx="7112100" cy="14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3F3151"/>
              </a:buClr>
              <a:buSzPts val="2100"/>
              <a:buFont typeface="Noto Sans Symbols"/>
              <a:buNone/>
              <a:defRPr b="1" i="0" sz="2100" u="none" cap="none" strike="noStrike">
                <a:solidFill>
                  <a:srgbClr val="36609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None/>
              <a:defRPr b="0" i="0" sz="127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None/>
              <a:defRPr b="0" i="0" sz="127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3" name="Google Shape;473;g1339e57c8e1_0_3115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>
  <p:cSld name="Content 1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339e57c8e1_0_3119"/>
          <p:cNvSpPr/>
          <p:nvPr/>
        </p:nvSpPr>
        <p:spPr>
          <a:xfrm>
            <a:off x="0" y="5499100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1339e57c8e1_0_3119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7" name="Google Shape;477;g1339e57c8e1_0_3119"/>
          <p:cNvSpPr txBox="1"/>
          <p:nvPr>
            <p:ph idx="1" type="body"/>
          </p:nvPr>
        </p:nvSpPr>
        <p:spPr>
          <a:xfrm>
            <a:off x="169333" y="825500"/>
            <a:ext cx="96519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2000"/>
              <a:buFont typeface="Merriweather Sans"/>
              <a:buChar char="•"/>
              <a:defRPr b="1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Merriweather Sans"/>
              <a:buChar char="◦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1F1828"/>
              </a:buClr>
              <a:buSzPts val="1500"/>
              <a:buFont typeface="Merriweather Sans"/>
              <a:buChar char="■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erriweather Sans"/>
              <a:buChar char="□"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8" name="Google Shape;478;g1339e57c8e1_0_3119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g1339e57c8e1_0_3119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1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awingGrid">
  <p:cSld name="DrawingGrid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g1339e57c8e1_0_3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38667" y="254000"/>
            <a:ext cx="9489439" cy="5085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Big/Sm">
  <p:cSld name="Content 2 Big/Sm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7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77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77"/>
          <p:cNvSpPr txBox="1"/>
          <p:nvPr>
            <p:ph idx="1" type="body"/>
          </p:nvPr>
        </p:nvSpPr>
        <p:spPr>
          <a:xfrm>
            <a:off x="169338" y="825500"/>
            <a:ext cx="3114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Merriweather Sans"/>
              <a:buChar char="•"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350"/>
              <a:buFont typeface="Merriweather Sans"/>
              <a:buChar char="◦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77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77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77"/>
          <p:cNvSpPr txBox="1"/>
          <p:nvPr>
            <p:ph idx="2" type="body"/>
          </p:nvPr>
        </p:nvSpPr>
        <p:spPr>
          <a:xfrm>
            <a:off x="3386668" y="825500"/>
            <a:ext cx="65193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339e57c8e1_0_3127"/>
          <p:cNvSpPr txBox="1"/>
          <p:nvPr>
            <p:ph type="title"/>
          </p:nvPr>
        </p:nvSpPr>
        <p:spPr>
          <a:xfrm>
            <a:off x="1796818" y="656168"/>
            <a:ext cx="80526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4" name="Google Shape;484;g1339e57c8e1_0_3127"/>
          <p:cNvSpPr txBox="1"/>
          <p:nvPr>
            <p:ph idx="1" type="body"/>
          </p:nvPr>
        </p:nvSpPr>
        <p:spPr>
          <a:xfrm>
            <a:off x="2580823" y="1889374"/>
            <a:ext cx="7268700" cy="30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g1339e57c8e1_0_3127"/>
          <p:cNvSpPr/>
          <p:nvPr/>
        </p:nvSpPr>
        <p:spPr>
          <a:xfrm>
            <a:off x="1796820" y="1700389"/>
            <a:ext cx="8052600" cy="1041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g1339e57c8e1_0_3127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">
  <p:cSld name="Content 2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339e57c8e1_0_3132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g1339e57c8e1_0_3132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g1339e57c8e1_0_3132"/>
          <p:cNvSpPr txBox="1"/>
          <p:nvPr>
            <p:ph idx="1" type="body"/>
          </p:nvPr>
        </p:nvSpPr>
        <p:spPr>
          <a:xfrm>
            <a:off x="169333" y="825500"/>
            <a:ext cx="47601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1" name="Google Shape;491;g1339e57c8e1_0_3132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1339e57c8e1_0_3132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3" name="Google Shape;493;g1339e57c8e1_0_3132"/>
          <p:cNvSpPr txBox="1"/>
          <p:nvPr>
            <p:ph idx="2" type="body"/>
          </p:nvPr>
        </p:nvSpPr>
        <p:spPr>
          <a:xfrm>
            <a:off x="5080001" y="825500"/>
            <a:ext cx="47601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rawingGrid">
  <p:cSld name="1_DrawingGrid">
    <p:bg>
      <p:bgPr>
        <a:solidFill>
          <a:schemeClr val="lt1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Big/Sm">
  <p:cSld name="Content 2 Big/Sm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339e57c8e1_0_3140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g1339e57c8e1_0_3140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g1339e57c8e1_0_3140"/>
          <p:cNvSpPr txBox="1"/>
          <p:nvPr>
            <p:ph idx="1" type="body"/>
          </p:nvPr>
        </p:nvSpPr>
        <p:spPr>
          <a:xfrm>
            <a:off x="169338" y="825500"/>
            <a:ext cx="3114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Merriweather Sans"/>
              <a:buChar char="•"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350"/>
              <a:buFont typeface="Merriweather Sans"/>
              <a:buChar char="◦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9" name="Google Shape;499;g1339e57c8e1_0_3140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1339e57c8e1_0_3140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1" name="Google Shape;501;g1339e57c8e1_0_3140"/>
          <p:cNvSpPr txBox="1"/>
          <p:nvPr>
            <p:ph idx="2" type="body"/>
          </p:nvPr>
        </p:nvSpPr>
        <p:spPr>
          <a:xfrm>
            <a:off x="3386668" y="825500"/>
            <a:ext cx="65193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w/ heading">
  <p:cSld name="Content 2 w/ heading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339e57c8e1_0_3147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1339e57c8e1_0_3147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5" name="Google Shape;505;g1339e57c8e1_0_3147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g1339e57c8e1_0_3147"/>
          <p:cNvSpPr txBox="1"/>
          <p:nvPr>
            <p:ph idx="1" type="body"/>
          </p:nvPr>
        </p:nvSpPr>
        <p:spPr>
          <a:xfrm>
            <a:off x="169561" y="876151"/>
            <a:ext cx="47598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7" name="Google Shape;507;g1339e57c8e1_0_3147"/>
          <p:cNvSpPr txBox="1"/>
          <p:nvPr>
            <p:ph idx="2" type="body"/>
          </p:nvPr>
        </p:nvSpPr>
        <p:spPr>
          <a:xfrm>
            <a:off x="5061191" y="876151"/>
            <a:ext cx="47598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8" name="Google Shape;508;g1339e57c8e1_0_3147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9" name="Google Shape;509;g1339e57c8e1_0_3147"/>
          <p:cNvSpPr txBox="1"/>
          <p:nvPr>
            <p:ph idx="3" type="body"/>
          </p:nvPr>
        </p:nvSpPr>
        <p:spPr>
          <a:xfrm>
            <a:off x="169333" y="1397000"/>
            <a:ext cx="47601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0" name="Google Shape;510;g1339e57c8e1_0_3147"/>
          <p:cNvSpPr txBox="1"/>
          <p:nvPr>
            <p:ph idx="4" type="body"/>
          </p:nvPr>
        </p:nvSpPr>
        <p:spPr>
          <a:xfrm>
            <a:off x="5080001" y="1397000"/>
            <a:ext cx="47601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39e57c8e1_0_3156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g1339e57c8e1_0_3156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4" name="Google Shape;514;g1339e57c8e1_0_3156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g1339e57c8e1_0_3156"/>
          <p:cNvSpPr txBox="1"/>
          <p:nvPr>
            <p:ph idx="1" type="body"/>
          </p:nvPr>
        </p:nvSpPr>
        <p:spPr>
          <a:xfrm>
            <a:off x="169336" y="825501"/>
            <a:ext cx="321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Noto Sans Symbols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6" name="Google Shape;516;g1339e57c8e1_0_3156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7" name="Google Shape;517;g1339e57c8e1_0_3156"/>
          <p:cNvSpPr txBox="1"/>
          <p:nvPr>
            <p:ph idx="2" type="body"/>
          </p:nvPr>
        </p:nvSpPr>
        <p:spPr>
          <a:xfrm>
            <a:off x="169335" y="1397000"/>
            <a:ext cx="32172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350"/>
              <a:buFont typeface="Merriweather Sans"/>
              <a:buChar char="•"/>
              <a:defRPr b="1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050"/>
              <a:buFont typeface="Merriweather Sans"/>
              <a:buChar char="■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8" name="Google Shape;518;g1339e57c8e1_0_3156"/>
          <p:cNvSpPr txBox="1"/>
          <p:nvPr>
            <p:ph idx="3" type="body"/>
          </p:nvPr>
        </p:nvSpPr>
        <p:spPr>
          <a:xfrm>
            <a:off x="3471336" y="825501"/>
            <a:ext cx="321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Noto Sans Symbols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9" name="Google Shape;519;g1339e57c8e1_0_3156"/>
          <p:cNvSpPr txBox="1"/>
          <p:nvPr>
            <p:ph idx="4" type="body"/>
          </p:nvPr>
        </p:nvSpPr>
        <p:spPr>
          <a:xfrm>
            <a:off x="3471335" y="1397000"/>
            <a:ext cx="32172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350"/>
              <a:buFont typeface="Merriweather Sans"/>
              <a:buChar char="•"/>
              <a:defRPr b="1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050"/>
              <a:buFont typeface="Merriweather Sans"/>
              <a:buChar char="■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0" name="Google Shape;520;g1339e57c8e1_0_3156"/>
          <p:cNvSpPr txBox="1"/>
          <p:nvPr>
            <p:ph idx="5" type="body"/>
          </p:nvPr>
        </p:nvSpPr>
        <p:spPr>
          <a:xfrm>
            <a:off x="6773336" y="825501"/>
            <a:ext cx="321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Noto Sans Symbols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1" name="Google Shape;521;g1339e57c8e1_0_3156"/>
          <p:cNvSpPr txBox="1"/>
          <p:nvPr>
            <p:ph idx="6" type="body"/>
          </p:nvPr>
        </p:nvSpPr>
        <p:spPr>
          <a:xfrm>
            <a:off x="6773335" y="1397000"/>
            <a:ext cx="32172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350"/>
              <a:buFont typeface="Merriweather Sans"/>
              <a:buChar char="•"/>
              <a:defRPr b="1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050"/>
              <a:buFont typeface="Merriweather Sans"/>
              <a:buChar char="■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Horz Big/Sm">
  <p:cSld name="Content 2 Horz Big/Sm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339e57c8e1_0_3167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g1339e57c8e1_0_3167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5" name="Google Shape;525;g1339e57c8e1_0_3167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g1339e57c8e1_0_3167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7" name="Google Shape;527;g1339e57c8e1_0_3167"/>
          <p:cNvSpPr txBox="1"/>
          <p:nvPr>
            <p:ph idx="1" type="body"/>
          </p:nvPr>
        </p:nvSpPr>
        <p:spPr>
          <a:xfrm>
            <a:off x="169333" y="825506"/>
            <a:ext cx="96519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8" name="Google Shape;528;g1339e57c8e1_0_3167"/>
          <p:cNvSpPr txBox="1"/>
          <p:nvPr>
            <p:ph idx="2" type="body"/>
          </p:nvPr>
        </p:nvSpPr>
        <p:spPr>
          <a:xfrm>
            <a:off x="169333" y="1778000"/>
            <a:ext cx="9651900" cy="3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2 Horz Big/Sm">
  <p:cSld name="1_Content 2 Horz Big/Sm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339e57c8e1_0_3174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1339e57c8e1_0_3174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g1339e57c8e1_0_3174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g1339e57c8e1_0_3174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4" name="Google Shape;534;g1339e57c8e1_0_3174"/>
          <p:cNvSpPr txBox="1"/>
          <p:nvPr>
            <p:ph idx="1" type="body"/>
          </p:nvPr>
        </p:nvSpPr>
        <p:spPr>
          <a:xfrm>
            <a:off x="169335" y="4042834"/>
            <a:ext cx="47412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600"/>
              <a:buFont typeface="Merriweather Sans"/>
              <a:buChar char="•"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Merriweather Sans"/>
              <a:buChar char="◦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g1339e57c8e1_0_3174"/>
          <p:cNvSpPr txBox="1"/>
          <p:nvPr>
            <p:ph idx="2" type="body"/>
          </p:nvPr>
        </p:nvSpPr>
        <p:spPr>
          <a:xfrm>
            <a:off x="169333" y="825503"/>
            <a:ext cx="9651900" cy="3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g1339e57c8e1_0_3174"/>
          <p:cNvSpPr txBox="1"/>
          <p:nvPr>
            <p:ph idx="3" type="body"/>
          </p:nvPr>
        </p:nvSpPr>
        <p:spPr>
          <a:xfrm>
            <a:off x="5080000" y="4042833"/>
            <a:ext cx="47412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600"/>
              <a:buFont typeface="Merriweather Sans"/>
              <a:buChar char="•"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Merriweather Sans"/>
              <a:buChar char="◦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Horz">
  <p:cSld name="Content 2 Horz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1339e57c8e1_0_3182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g1339e57c8e1_0_3182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g1339e57c8e1_0_3182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g1339e57c8e1_0_3182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2" name="Google Shape;542;g1339e57c8e1_0_3182"/>
          <p:cNvSpPr txBox="1"/>
          <p:nvPr>
            <p:ph idx="1" type="body"/>
          </p:nvPr>
        </p:nvSpPr>
        <p:spPr>
          <a:xfrm>
            <a:off x="169333" y="825504"/>
            <a:ext cx="9651900" cy="22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3" name="Google Shape;543;g1339e57c8e1_0_3182"/>
          <p:cNvSpPr txBox="1"/>
          <p:nvPr>
            <p:ph idx="2" type="body"/>
          </p:nvPr>
        </p:nvSpPr>
        <p:spPr>
          <a:xfrm>
            <a:off x="169333" y="3175000"/>
            <a:ext cx="9651900" cy="22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>
  <p:cSld name="Code">
    <p:bg>
      <p:bgPr>
        <a:blipFill>
          <a:blip r:embed="rId2">
            <a:alphaModFix amt="2000"/>
          </a:blip>
          <a:stretch>
            <a:fillRect/>
          </a:stretch>
        </a:blip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339e57c8e1_0_3189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g1339e57c8e1_0_3189"/>
          <p:cNvSpPr txBox="1"/>
          <p:nvPr>
            <p:ph idx="1" type="body"/>
          </p:nvPr>
        </p:nvSpPr>
        <p:spPr>
          <a:xfrm>
            <a:off x="169333" y="825500"/>
            <a:ext cx="9651900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9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7" name="Google Shape;547;g1339e57c8e1_0_3189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8" name="Google Shape;548;g1339e57c8e1_0_3189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g1339e57c8e1_0_3189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w/ heading">
  <p:cSld name="Content 2 w/ heading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8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78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78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78"/>
          <p:cNvSpPr txBox="1"/>
          <p:nvPr>
            <p:ph idx="1" type="body"/>
          </p:nvPr>
        </p:nvSpPr>
        <p:spPr>
          <a:xfrm>
            <a:off x="169561" y="876151"/>
            <a:ext cx="47598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78"/>
          <p:cNvSpPr txBox="1"/>
          <p:nvPr>
            <p:ph idx="2" type="body"/>
          </p:nvPr>
        </p:nvSpPr>
        <p:spPr>
          <a:xfrm>
            <a:off x="5061191" y="876151"/>
            <a:ext cx="47598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78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78"/>
          <p:cNvSpPr txBox="1"/>
          <p:nvPr>
            <p:ph idx="3" type="body"/>
          </p:nvPr>
        </p:nvSpPr>
        <p:spPr>
          <a:xfrm>
            <a:off x="169333" y="1397000"/>
            <a:ext cx="47601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78"/>
          <p:cNvSpPr txBox="1"/>
          <p:nvPr>
            <p:ph idx="4" type="body"/>
          </p:nvPr>
        </p:nvSpPr>
        <p:spPr>
          <a:xfrm>
            <a:off x="5080001" y="1397000"/>
            <a:ext cx="47601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1">
  <p:cSld name="Code 1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339e57c8e1_0_3195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1339e57c8e1_0_3195"/>
          <p:cNvSpPr txBox="1"/>
          <p:nvPr>
            <p:ph idx="1" type="body"/>
          </p:nvPr>
        </p:nvSpPr>
        <p:spPr>
          <a:xfrm>
            <a:off x="169335" y="825500"/>
            <a:ext cx="4741200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9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3" name="Google Shape;553;g1339e57c8e1_0_3195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g1339e57c8e1_0_3195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g1339e57c8e1_0_3195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6" name="Google Shape;556;g1339e57c8e1_0_3195"/>
          <p:cNvSpPr txBox="1"/>
          <p:nvPr>
            <p:ph idx="2" type="body"/>
          </p:nvPr>
        </p:nvSpPr>
        <p:spPr>
          <a:xfrm>
            <a:off x="5080001" y="825500"/>
            <a:ext cx="47601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Merriweather Sans"/>
              <a:buChar char="•"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350"/>
              <a:buFont typeface="Merriweather Sans"/>
              <a:buChar char="◦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2">
  <p:cSld name="Code 2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339e57c8e1_0_3202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g1339e57c8e1_0_3202"/>
          <p:cNvSpPr txBox="1"/>
          <p:nvPr>
            <p:ph idx="1" type="body"/>
          </p:nvPr>
        </p:nvSpPr>
        <p:spPr>
          <a:xfrm>
            <a:off x="169335" y="825500"/>
            <a:ext cx="4741200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45700" spcFirstLastPara="1" rIns="45700" wrap="square" tIns="45700">
            <a:norm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F315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g1339e57c8e1_0_3202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1" name="Google Shape;561;g1339e57c8e1_0_3202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g1339e57c8e1_0_3202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3" name="Google Shape;563;g1339e57c8e1_0_3202"/>
          <p:cNvSpPr txBox="1"/>
          <p:nvPr>
            <p:ph idx="2" type="body"/>
          </p:nvPr>
        </p:nvSpPr>
        <p:spPr>
          <a:xfrm>
            <a:off x="5080001" y="825500"/>
            <a:ext cx="47601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Merriweather Sans"/>
              <a:buChar char="•"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350"/>
              <a:buFont typeface="Merriweather Sans"/>
              <a:buChar char="◦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4" name="Google Shape;564;g1339e57c8e1_0_3202"/>
          <p:cNvSpPr txBox="1"/>
          <p:nvPr>
            <p:ph idx="3" type="body"/>
          </p:nvPr>
        </p:nvSpPr>
        <p:spPr>
          <a:xfrm>
            <a:off x="5080001" y="3175000"/>
            <a:ext cx="4760100" cy="22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Merriweather Sans"/>
              <a:buChar char="•"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350"/>
              <a:buFont typeface="Merriweather Sans"/>
              <a:buChar char="◦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3">
  <p:cSld name="Code 3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39e57c8e1_0_3210"/>
          <p:cNvSpPr txBox="1"/>
          <p:nvPr>
            <p:ph idx="1" type="body"/>
          </p:nvPr>
        </p:nvSpPr>
        <p:spPr>
          <a:xfrm>
            <a:off x="169335" y="825500"/>
            <a:ext cx="4741200" cy="3174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45700" spcFirstLastPara="1" rIns="45700" wrap="square" tIns="45700">
            <a:normAutofit/>
          </a:bodyPr>
          <a:lstStyle>
            <a:lvl1pPr indent="-285750" lvl="0" marL="457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F3151"/>
              </a:buClr>
              <a:buSzPts val="900"/>
              <a:buFont typeface="Noto Sans Symbols"/>
              <a:buChar char="▪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7" name="Google Shape;567;g1339e57c8e1_0_3210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g1339e57c8e1_0_3210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g1339e57c8e1_0_3210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0" name="Google Shape;570;g1339e57c8e1_0_3210"/>
          <p:cNvSpPr txBox="1"/>
          <p:nvPr>
            <p:ph idx="2" type="body"/>
          </p:nvPr>
        </p:nvSpPr>
        <p:spPr>
          <a:xfrm>
            <a:off x="5080001" y="825500"/>
            <a:ext cx="47601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Merriweather Sans"/>
              <a:buChar char="•"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350"/>
              <a:buFont typeface="Merriweather Sans"/>
              <a:buChar char="◦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1" name="Google Shape;571;g1339e57c8e1_0_3210"/>
          <p:cNvSpPr txBox="1"/>
          <p:nvPr>
            <p:ph idx="3" type="body"/>
          </p:nvPr>
        </p:nvSpPr>
        <p:spPr>
          <a:xfrm>
            <a:off x="169333" y="4064000"/>
            <a:ext cx="96708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Merriweather Sans"/>
              <a:buChar char="•"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350"/>
              <a:buFont typeface="Merriweather Sans"/>
              <a:buChar char="◦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Merriweather Sans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5">
  <p:cSld name="Code 5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339e57c8e1_0_3217"/>
          <p:cNvSpPr txBox="1"/>
          <p:nvPr>
            <p:ph idx="1" type="body"/>
          </p:nvPr>
        </p:nvSpPr>
        <p:spPr>
          <a:xfrm>
            <a:off x="169333" y="825500"/>
            <a:ext cx="4910700" cy="4572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900"/>
              <a:buFont typeface="Merriweather Sans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None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None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g1339e57c8e1_0_3217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5" name="Google Shape;575;g1339e57c8e1_0_3217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g1339e57c8e1_0_3217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peline 1">
  <p:cSld name="Pipeline 1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339e57c8e1_0_3222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g1339e57c8e1_0_3222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g1339e57c8e1_0_3222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1" name="Google Shape;581;g1339e57c8e1_0_3222"/>
          <p:cNvSpPr txBox="1"/>
          <p:nvPr>
            <p:ph idx="1" type="body"/>
          </p:nvPr>
        </p:nvSpPr>
        <p:spPr>
          <a:xfrm>
            <a:off x="169333" y="3175000"/>
            <a:ext cx="9651900" cy="22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Merriweather Sans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500"/>
              <a:buFont typeface="Merriweather Sans"/>
              <a:buChar char="◦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350"/>
              <a:buFont typeface="Merriweather Sans"/>
              <a:buChar char="■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2" name="Google Shape;582;g1339e57c8e1_0_3222"/>
          <p:cNvSpPr/>
          <p:nvPr/>
        </p:nvSpPr>
        <p:spPr>
          <a:xfrm rot="5400000">
            <a:off x="-338567" y="1651006"/>
            <a:ext cx="2031900" cy="507900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0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Parser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3" name="Google Shape;583;g1339e57c8e1_0_3222"/>
          <p:cNvGrpSpPr/>
          <p:nvPr/>
        </p:nvGrpSpPr>
        <p:grpSpPr>
          <a:xfrm>
            <a:off x="1100717" y="889109"/>
            <a:ext cx="1693579" cy="2032003"/>
            <a:chOff x="1485649" y="3204982"/>
            <a:chExt cx="1124480" cy="2169089"/>
          </a:xfrm>
        </p:grpSpPr>
        <p:sp>
          <p:nvSpPr>
            <p:cNvPr id="584" name="Google Shape;584;g1339e57c8e1_0_3222"/>
            <p:cNvSpPr/>
            <p:nvPr/>
          </p:nvSpPr>
          <p:spPr>
            <a:xfrm>
              <a:off x="1492629" y="3216471"/>
              <a:ext cx="1117500" cy="2157600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g1339e57c8e1_0_3222"/>
            <p:cNvSpPr/>
            <p:nvPr/>
          </p:nvSpPr>
          <p:spPr>
            <a:xfrm>
              <a:off x="1485649" y="3204982"/>
              <a:ext cx="1124400" cy="2157600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g1339e57c8e1_0_3222"/>
          <p:cNvGrpSpPr/>
          <p:nvPr/>
        </p:nvGrpSpPr>
        <p:grpSpPr>
          <a:xfrm>
            <a:off x="3132717" y="889109"/>
            <a:ext cx="1693579" cy="2032003"/>
            <a:chOff x="1485649" y="3204982"/>
            <a:chExt cx="1124480" cy="2169089"/>
          </a:xfrm>
        </p:grpSpPr>
        <p:sp>
          <p:nvSpPr>
            <p:cNvPr id="587" name="Google Shape;587;g1339e57c8e1_0_3222"/>
            <p:cNvSpPr/>
            <p:nvPr/>
          </p:nvSpPr>
          <p:spPr>
            <a:xfrm>
              <a:off x="1492629" y="3216471"/>
              <a:ext cx="1117500" cy="2157600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g1339e57c8e1_0_3222"/>
            <p:cNvSpPr/>
            <p:nvPr/>
          </p:nvSpPr>
          <p:spPr>
            <a:xfrm>
              <a:off x="1485649" y="3204982"/>
              <a:ext cx="1124400" cy="2157600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9" name="Google Shape;589;g1339e57c8e1_0_3222"/>
          <p:cNvGrpSpPr/>
          <p:nvPr/>
        </p:nvGrpSpPr>
        <p:grpSpPr>
          <a:xfrm>
            <a:off x="5164717" y="889109"/>
            <a:ext cx="1693579" cy="2032003"/>
            <a:chOff x="1485649" y="3204982"/>
            <a:chExt cx="1124480" cy="2169089"/>
          </a:xfrm>
        </p:grpSpPr>
        <p:sp>
          <p:nvSpPr>
            <p:cNvPr id="590" name="Google Shape;590;g1339e57c8e1_0_3222"/>
            <p:cNvSpPr/>
            <p:nvPr/>
          </p:nvSpPr>
          <p:spPr>
            <a:xfrm>
              <a:off x="1492629" y="3216471"/>
              <a:ext cx="1117500" cy="2157600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g1339e57c8e1_0_3222"/>
            <p:cNvSpPr/>
            <p:nvPr/>
          </p:nvSpPr>
          <p:spPr>
            <a:xfrm>
              <a:off x="1485649" y="3204982"/>
              <a:ext cx="1124400" cy="2157600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2" name="Google Shape;592;g1339e57c8e1_0_3222"/>
          <p:cNvGrpSpPr/>
          <p:nvPr/>
        </p:nvGrpSpPr>
        <p:grpSpPr>
          <a:xfrm>
            <a:off x="7196717" y="889109"/>
            <a:ext cx="1693579" cy="2032003"/>
            <a:chOff x="1485649" y="3204982"/>
            <a:chExt cx="1124480" cy="2169089"/>
          </a:xfrm>
        </p:grpSpPr>
        <p:sp>
          <p:nvSpPr>
            <p:cNvPr id="593" name="Google Shape;593;g1339e57c8e1_0_3222"/>
            <p:cNvSpPr/>
            <p:nvPr/>
          </p:nvSpPr>
          <p:spPr>
            <a:xfrm>
              <a:off x="1492629" y="3216471"/>
              <a:ext cx="1117500" cy="2157600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g1339e57c8e1_0_3222"/>
            <p:cNvSpPr/>
            <p:nvPr/>
          </p:nvSpPr>
          <p:spPr>
            <a:xfrm>
              <a:off x="1485649" y="3204982"/>
              <a:ext cx="1124400" cy="2157600"/>
            </a:xfrm>
            <a:prstGeom prst="rect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5" name="Google Shape;595;g1339e57c8e1_0_3222"/>
          <p:cNvSpPr/>
          <p:nvPr/>
        </p:nvSpPr>
        <p:spPr>
          <a:xfrm rot="5400000">
            <a:off x="8297433" y="1651006"/>
            <a:ext cx="2031900" cy="507900"/>
          </a:xfrm>
          <a:prstGeom prst="rect">
            <a:avLst/>
          </a:prstGeom>
          <a:gradFill>
            <a:gsLst>
              <a:gs pos="0">
                <a:srgbClr val="BABABA"/>
              </a:gs>
              <a:gs pos="35000">
                <a:srgbClr val="CFCFCF"/>
              </a:gs>
              <a:gs pos="100000">
                <a:srgbClr val="EDEDED"/>
              </a:gs>
            </a:gsLst>
            <a:lin ang="16200038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0"/>
              </a:srgbClr>
            </a:outerShdw>
          </a:effectLst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Deparser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80">
          <p15:clr>
            <a:srgbClr val="FBAE40"/>
          </p15:clr>
        </p15:guide>
        <p15:guide id="2" pos="800">
          <p15:clr>
            <a:srgbClr val="FBAE40"/>
          </p15:clr>
        </p15:guide>
        <p15:guide id="3" pos="1333">
          <p15:clr>
            <a:srgbClr val="FBAE40"/>
          </p15:clr>
        </p15:guide>
        <p15:guide id="4" pos="2080">
          <p15:clr>
            <a:srgbClr val="FBAE40"/>
          </p15:clr>
        </p15:guide>
        <p15:guide id="5" pos="2613">
          <p15:clr>
            <a:srgbClr val="FBAE40"/>
          </p15:clr>
        </p15:guide>
        <p15:guide id="6" pos="3360">
          <p15:clr>
            <a:srgbClr val="FBAE40"/>
          </p15:clr>
        </p15:guide>
        <p15:guide id="7" pos="3893">
          <p15:clr>
            <a:srgbClr val="FBAE40"/>
          </p15:clr>
        </p15:guide>
        <p15:guide id="8" pos="4640">
          <p15:clr>
            <a:srgbClr val="FBAE40"/>
          </p15:clr>
        </p15:guide>
        <p15:guide id="9" pos="5173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 w/ Caption">
  <p:cSld name="Content 1 w/ Caption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339e57c8e1_0_3241"/>
          <p:cNvSpPr/>
          <p:nvPr/>
        </p:nvSpPr>
        <p:spPr>
          <a:xfrm>
            <a:off x="0" y="5499100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1339e57c8e1_0_3241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9" name="Google Shape;599;g1339e57c8e1_0_3241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g1339e57c8e1_0_3241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1" name="Google Shape;601;g1339e57c8e1_0_3241"/>
          <p:cNvSpPr txBox="1"/>
          <p:nvPr>
            <p:ph idx="1" type="body"/>
          </p:nvPr>
        </p:nvSpPr>
        <p:spPr>
          <a:xfrm>
            <a:off x="169333" y="825500"/>
            <a:ext cx="96519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2100"/>
              <a:buFont typeface="Merriweather Sans"/>
              <a:buChar char="•"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Merriweather Sans"/>
              <a:buChar char="◦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500"/>
              <a:buFont typeface="Merriweather Sans"/>
              <a:buChar char="■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1050"/>
              <a:buFont typeface="Merriweather Sans"/>
              <a:buChar char="□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g1339e57c8e1_0_3241"/>
          <p:cNvSpPr txBox="1"/>
          <p:nvPr>
            <p:ph idx="2" type="body"/>
          </p:nvPr>
        </p:nvSpPr>
        <p:spPr>
          <a:xfrm>
            <a:off x="169333" y="4699006"/>
            <a:ext cx="96519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15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339e57c8e1_0_3248"/>
          <p:cNvSpPr/>
          <p:nvPr/>
        </p:nvSpPr>
        <p:spPr>
          <a:xfrm>
            <a:off x="0" y="5499100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g1339e57c8e1_0_3248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6" name="Google Shape;606;g1339e57c8e1_0_3248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g1339e57c8e1_0_3248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no bar">
  <p:cSld name="Title no bar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339e57c8e1_0_3253"/>
          <p:cNvSpPr/>
          <p:nvPr/>
        </p:nvSpPr>
        <p:spPr>
          <a:xfrm>
            <a:off x="2201335" y="5463551"/>
            <a:ext cx="8043300" cy="2598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Título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g1339e57c8e1_0_3253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1" name="Google Shape;611;g1339e57c8e1_0_3253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2" name="Google Shape;612;g1339e57c8e1_0_3253"/>
          <p:cNvSpPr/>
          <p:nvPr/>
        </p:nvSpPr>
        <p:spPr>
          <a:xfrm>
            <a:off x="-84667" y="5463551"/>
            <a:ext cx="2370600" cy="2598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Autor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339e57c8e1_0_3258"/>
          <p:cNvSpPr txBox="1"/>
          <p:nvPr>
            <p:ph type="title"/>
          </p:nvPr>
        </p:nvSpPr>
        <p:spPr>
          <a:xfrm>
            <a:off x="1319582" y="190500"/>
            <a:ext cx="75207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5" name="Google Shape;615;g1339e57c8e1_0_3258"/>
          <p:cNvSpPr txBox="1"/>
          <p:nvPr>
            <p:ph idx="10" type="dt"/>
          </p:nvPr>
        </p:nvSpPr>
        <p:spPr>
          <a:xfrm>
            <a:off x="6773335" y="5207003"/>
            <a:ext cx="2963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6" name="Google Shape;616;g1339e57c8e1_0_3258"/>
          <p:cNvSpPr txBox="1"/>
          <p:nvPr>
            <p:ph idx="11" type="ftr"/>
          </p:nvPr>
        </p:nvSpPr>
        <p:spPr>
          <a:xfrm>
            <a:off x="677338" y="5206843"/>
            <a:ext cx="6023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g1339e57c8e1_0_3258"/>
          <p:cNvSpPr txBox="1"/>
          <p:nvPr>
            <p:ph idx="12" type="sldNum"/>
          </p:nvPr>
        </p:nvSpPr>
        <p:spPr>
          <a:xfrm>
            <a:off x="8890000" y="5482170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8" name="Google Shape;618;g1339e57c8e1_0_3258"/>
          <p:cNvSpPr txBox="1"/>
          <p:nvPr>
            <p:ph idx="1" type="body"/>
          </p:nvPr>
        </p:nvSpPr>
        <p:spPr>
          <a:xfrm>
            <a:off x="680720" y="1333500"/>
            <a:ext cx="9059400" cy="3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3F3151"/>
              </a:buClr>
              <a:buSzPts val="2100"/>
              <a:buFont typeface="Noto Sans Symbols"/>
              <a:buChar char="▪"/>
              <a:defRPr b="1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19" name="Google Shape;619;g1339e57c8e1_0_32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57235"/>
            <a:ext cx="1319582" cy="571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1339e57c8e1_0_3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8503" y="637255"/>
            <a:ext cx="1371503" cy="35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">
  <p:cSld name="Content 3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9"/>
          <p:cNvSpPr/>
          <p:nvPr/>
        </p:nvSpPr>
        <p:spPr>
          <a:xfrm>
            <a:off x="0" y="5482168"/>
            <a:ext cx="10160100" cy="254100"/>
          </a:xfrm>
          <a:prstGeom prst="roundRect">
            <a:avLst>
              <a:gd fmla="val 16667" name="adj"/>
            </a:avLst>
          </a:prstGeom>
          <a:solidFill>
            <a:srgbClr val="4270A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9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79"/>
          <p:cNvSpPr/>
          <p:nvPr/>
        </p:nvSpPr>
        <p:spPr>
          <a:xfrm>
            <a:off x="169333" y="674691"/>
            <a:ext cx="9651900" cy="90600"/>
          </a:xfrm>
          <a:prstGeom prst="roundRect">
            <a:avLst>
              <a:gd fmla="val 16667" name="adj"/>
            </a:avLst>
          </a:prstGeom>
          <a:solidFill>
            <a:srgbClr val="3660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66"/>
              <a:buFont typeface="Arial"/>
              <a:buNone/>
            </a:pPr>
            <a:r>
              <a:t/>
            </a:r>
            <a:endParaRPr b="0" i="0" sz="1266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79"/>
          <p:cNvSpPr txBox="1"/>
          <p:nvPr>
            <p:ph idx="1" type="body"/>
          </p:nvPr>
        </p:nvSpPr>
        <p:spPr>
          <a:xfrm>
            <a:off x="169336" y="825501"/>
            <a:ext cx="321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Noto Sans Symbols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79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79"/>
          <p:cNvSpPr txBox="1"/>
          <p:nvPr>
            <p:ph idx="2" type="body"/>
          </p:nvPr>
        </p:nvSpPr>
        <p:spPr>
          <a:xfrm>
            <a:off x="169335" y="1397000"/>
            <a:ext cx="32172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350"/>
              <a:buFont typeface="Merriweather Sans"/>
              <a:buChar char="•"/>
              <a:defRPr b="1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050"/>
              <a:buFont typeface="Merriweather Sans"/>
              <a:buChar char="■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79"/>
          <p:cNvSpPr txBox="1"/>
          <p:nvPr>
            <p:ph idx="3" type="body"/>
          </p:nvPr>
        </p:nvSpPr>
        <p:spPr>
          <a:xfrm>
            <a:off x="3471336" y="825501"/>
            <a:ext cx="321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Noto Sans Symbols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79"/>
          <p:cNvSpPr txBox="1"/>
          <p:nvPr>
            <p:ph idx="4" type="body"/>
          </p:nvPr>
        </p:nvSpPr>
        <p:spPr>
          <a:xfrm>
            <a:off x="3471335" y="1397000"/>
            <a:ext cx="32172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350"/>
              <a:buFont typeface="Merriweather Sans"/>
              <a:buChar char="•"/>
              <a:defRPr b="1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050"/>
              <a:buFont typeface="Merriweather Sans"/>
              <a:buChar char="■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79"/>
          <p:cNvSpPr txBox="1"/>
          <p:nvPr>
            <p:ph idx="5" type="body"/>
          </p:nvPr>
        </p:nvSpPr>
        <p:spPr>
          <a:xfrm>
            <a:off x="6773336" y="825501"/>
            <a:ext cx="3217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151"/>
              </a:buClr>
              <a:buSzPts val="1500"/>
              <a:buFont typeface="Noto Sans Symbols"/>
              <a:buNone/>
              <a:defRPr b="1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05867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1F1828"/>
              </a:buClr>
              <a:buSzPts val="12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9562" lvl="3" marL="18288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205867"/>
              </a:buClr>
              <a:buSzPts val="1275"/>
              <a:buFont typeface="Noto Sans Symbols"/>
              <a:buChar char="▪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9562" lvl="4" marL="2286000" marR="0" rtl="0" algn="l">
              <a:lnSpc>
                <a:spcPct val="100000"/>
              </a:lnSpc>
              <a:spcBef>
                <a:spcPts val="255"/>
              </a:spcBef>
              <a:spcAft>
                <a:spcPts val="0"/>
              </a:spcAft>
              <a:buClr>
                <a:srgbClr val="974806"/>
              </a:buClr>
              <a:buSzPts val="1275"/>
              <a:buFont typeface="Arial"/>
              <a:buChar char="•"/>
              <a:defRPr b="0" i="0" sz="127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79"/>
          <p:cNvSpPr txBox="1"/>
          <p:nvPr>
            <p:ph idx="6" type="body"/>
          </p:nvPr>
        </p:nvSpPr>
        <p:spPr>
          <a:xfrm>
            <a:off x="6773335" y="1397000"/>
            <a:ext cx="32172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1350"/>
              <a:buFont typeface="Merriweather Sans"/>
              <a:buChar char="•"/>
              <a:defRPr b="1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erriweather Sans"/>
              <a:buChar char="◦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lnSpc>
                <a:spcPct val="100000"/>
              </a:lnSpc>
              <a:spcBef>
                <a:spcPts val="56"/>
              </a:spcBef>
              <a:spcAft>
                <a:spcPts val="0"/>
              </a:spcAft>
              <a:buClr>
                <a:srgbClr val="1F1828"/>
              </a:buClr>
              <a:buSzPts val="1050"/>
              <a:buFont typeface="Merriweather Sans"/>
              <a:buChar char="■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85750" lvl="3" marL="1828800" marR="0" rtl="0" algn="l">
              <a:lnSpc>
                <a:spcPct val="100000"/>
              </a:lnSpc>
              <a:spcBef>
                <a:spcPts val="38"/>
              </a:spcBef>
              <a:spcAft>
                <a:spcPts val="0"/>
              </a:spcAft>
              <a:buClr>
                <a:srgbClr val="205867"/>
              </a:buClr>
              <a:buSzPts val="900"/>
              <a:buFont typeface="Merriweather Sans"/>
              <a:buChar char="□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rgbClr val="974806"/>
              </a:buClr>
              <a:buSzPts val="1196"/>
              <a:buFont typeface="Arial"/>
              <a:buNone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545" lvl="5" marL="27432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545" lvl="6" marL="32004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546" lvl="7" marL="36576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546" lvl="8" marL="4114800" marR="0" rtl="0" algn="l">
              <a:lnSpc>
                <a:spcPct val="100000"/>
              </a:lnSpc>
              <a:spcBef>
                <a:spcPts val="239"/>
              </a:spcBef>
              <a:spcAft>
                <a:spcPts val="0"/>
              </a:spcAft>
              <a:buClr>
                <a:schemeClr val="dk1"/>
              </a:buClr>
              <a:buSzPts val="1196"/>
              <a:buFont typeface="Arial"/>
              <a:buChar char="•"/>
              <a:defRPr b="0" i="0" sz="119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34.xml"/><Relationship Id="rId24" Type="http://schemas.openxmlformats.org/officeDocument/2006/relationships/theme" Target="../theme/theme4.xml"/><Relationship Id="rId12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4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40.xml"/><Relationship Id="rId6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56.xml"/><Relationship Id="rId24" Type="http://schemas.openxmlformats.org/officeDocument/2006/relationships/theme" Target="../theme/theme5.xml"/><Relationship Id="rId12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6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62.xml"/><Relationship Id="rId6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61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78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8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84.xml"/><Relationship Id="rId6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83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7000"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1"/>
          <p:cNvSpPr txBox="1"/>
          <p:nvPr>
            <p:ph idx="12" type="sldNum"/>
          </p:nvPr>
        </p:nvSpPr>
        <p:spPr>
          <a:xfrm>
            <a:off x="8890000" y="5482170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7000"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0bc0ae9f4_2_0"/>
          <p:cNvSpPr txBox="1"/>
          <p:nvPr>
            <p:ph idx="12" type="sldNum"/>
          </p:nvPr>
        </p:nvSpPr>
        <p:spPr>
          <a:xfrm>
            <a:off x="8890000" y="5482170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</p:sldLayoutIdLst>
  <p:transition spd="slow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7000"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39e57c8e1_0_2960"/>
          <p:cNvSpPr txBox="1"/>
          <p:nvPr>
            <p:ph idx="12" type="sldNum"/>
          </p:nvPr>
        </p:nvSpPr>
        <p:spPr>
          <a:xfrm>
            <a:off x="8890000" y="5482170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 amt="7000"/>
          </a:blip>
          <a:stretch>
            <a:fillRect/>
          </a:stretch>
        </a:blip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339e57c8e1_0_3113"/>
          <p:cNvSpPr txBox="1"/>
          <p:nvPr>
            <p:ph idx="12" type="sldNum"/>
          </p:nvPr>
        </p:nvSpPr>
        <p:spPr>
          <a:xfrm>
            <a:off x="8890000" y="5482170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37" r:id="rId21"/>
    <p:sldLayoutId id="2147483738" r:id="rId22"/>
    <p:sldLayoutId id="2147483739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3.xml"/><Relationship Id="rId3" Type="http://schemas.openxmlformats.org/officeDocument/2006/relationships/hyperlink" Target="https://www.w3schools.com/xml/default.asp" TargetMode="External"/><Relationship Id="rId4" Type="http://schemas.openxmlformats.org/officeDocument/2006/relationships/hyperlink" Target="https://www.w3schools.com/xml/default.asp" TargetMode="Externa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4.xml"/><Relationship Id="rId3" Type="http://schemas.openxmlformats.org/officeDocument/2006/relationships/hyperlink" Target="https://www.w3schools.com/xml/default.asp" TargetMode="External"/><Relationship Id="rId4" Type="http://schemas.openxmlformats.org/officeDocument/2006/relationships/hyperlink" Target="https://www.w3schools.com/xml/default.asp" TargetMode="Externa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9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4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9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9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99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1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98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9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2.png"/><Relationship Id="rId4" Type="http://schemas.openxmlformats.org/officeDocument/2006/relationships/image" Target="../media/image100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03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04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6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08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07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09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10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05.png"/><Relationship Id="rId4" Type="http://schemas.openxmlformats.org/officeDocument/2006/relationships/image" Target="../media/image72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11.png"/><Relationship Id="rId4" Type="http://schemas.openxmlformats.org/officeDocument/2006/relationships/image" Target="../media/image112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13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14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16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19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17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18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36.xml"/><Relationship Id="rId3" Type="http://schemas.openxmlformats.org/officeDocument/2006/relationships/hyperlink" Target="https://github.com/midiacom/eva-robot/blob/master/EvaML-Reference-Manual/EvaML-Reference-Manual.pdf" TargetMode="External"/><Relationship Id="rId4" Type="http://schemas.openxmlformats.org/officeDocument/2006/relationships/image" Target="../media/image123.png"/><Relationship Id="rId5" Type="http://schemas.openxmlformats.org/officeDocument/2006/relationships/hyperlink" Target="https://github.com/midiacom/eva-robot/blob/master/EvaML-Reference-Manual/EvaML-Reference-Manual.pdf" TargetMode="Externa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21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20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29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30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26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4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0.xml"/><Relationship Id="rId3" Type="http://schemas.openxmlformats.org/officeDocument/2006/relationships/hyperlink" Target="https://code.visualstudio.com/" TargetMode="Externa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1.xml"/><Relationship Id="rId3" Type="http://schemas.openxmlformats.org/officeDocument/2006/relationships/hyperlink" Target="https://github.com/midiacom/eva-robot/tree/master/EvaSIM%20Testing%20Version" TargetMode="Externa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25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27.png"/><Relationship Id="rId4" Type="http://schemas.openxmlformats.org/officeDocument/2006/relationships/image" Target="../media/image128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24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31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eva-social-robot" TargetMode="External"/><Relationship Id="rId4" Type="http://schemas.openxmlformats.org/officeDocument/2006/relationships/image" Target="../media/image47.jpg"/><Relationship Id="rId5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drive.google.com/file/d/1h2tICJFuZuRUTdxE2Z4AINZzlJNegEk5/view" TargetMode="External"/><Relationship Id="rId4" Type="http://schemas.openxmlformats.org/officeDocument/2006/relationships/image" Target="../media/image48.jpg"/><Relationship Id="rId5" Type="http://schemas.openxmlformats.org/officeDocument/2006/relationships/hyperlink" Target="http://drive.google.com/file/d/1WJmpCMm6yrY3rnzI8-obtPJUGBIQZt4R/view" TargetMode="External"/><Relationship Id="rId6" Type="http://schemas.openxmlformats.org/officeDocument/2006/relationships/image" Target="../media/image52.jpg"/><Relationship Id="rId7" Type="http://schemas.openxmlformats.org/officeDocument/2006/relationships/hyperlink" Target="https://drive.google.com/file/d/1h2tICJFuZuRUTdxE2Z4AINZzlJNegEk5/view?usp=sharing" TargetMode="External"/><Relationship Id="rId8" Type="http://schemas.openxmlformats.org/officeDocument/2006/relationships/hyperlink" Target="https://drive.google.com/file/d/1WJmpCMm6yrY3rnzI8-obtPJUGBIQZt4R/view?usp=shar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github.com/eva-social-robot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Relationship Id="rId5" Type="http://schemas.openxmlformats.org/officeDocument/2006/relationships/image" Target="../media/image61.png"/><Relationship Id="rId6" Type="http://schemas.openxmlformats.org/officeDocument/2006/relationships/image" Target="../media/image64.png"/><Relationship Id="rId7" Type="http://schemas.openxmlformats.org/officeDocument/2006/relationships/image" Target="../media/image66.png"/><Relationship Id="rId8" Type="http://schemas.openxmlformats.org/officeDocument/2006/relationships/image" Target="../media/image6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7.png"/><Relationship Id="rId4" Type="http://schemas.openxmlformats.org/officeDocument/2006/relationships/image" Target="../media/image65.png"/><Relationship Id="rId5" Type="http://schemas.openxmlformats.org/officeDocument/2006/relationships/image" Target="../media/image7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://drive.google.com/file/d/1kk31YRFc9WiPKY9fcnnZ8pyHqiKdWW4E/view" TargetMode="External"/><Relationship Id="rId4" Type="http://schemas.openxmlformats.org/officeDocument/2006/relationships/image" Target="../media/image71.jpg"/><Relationship Id="rId5" Type="http://schemas.openxmlformats.org/officeDocument/2006/relationships/hyperlink" Target="https://drive.google.com/file/d/1kk31YRFc9WiPKY9fcnnZ8pyHqiKdWW4E/view?usp=sharing" TargetMode="External"/><Relationship Id="rId6" Type="http://schemas.openxmlformats.org/officeDocument/2006/relationships/hyperlink" Target="https://drive.google.com/file/d/1kk31YRFc9WiPKY9fcnnZ8pyHqiKdWW4E/view?usp=sharing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3.png"/><Relationship Id="rId4" Type="http://schemas.openxmlformats.org/officeDocument/2006/relationships/image" Target="../media/image7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2.png"/><Relationship Id="rId4" Type="http://schemas.openxmlformats.org/officeDocument/2006/relationships/image" Target="../media/image7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6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7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://drive.google.com/file/d/1LDf2zlcuPkHOhn9kIZ8Q3qxgSuPa0aI4/view" TargetMode="External"/><Relationship Id="rId4" Type="http://schemas.openxmlformats.org/officeDocument/2006/relationships/image" Target="../media/image83.jpg"/><Relationship Id="rId5" Type="http://schemas.openxmlformats.org/officeDocument/2006/relationships/hyperlink" Target="https://drive.google.com/file/d/1LDf2zlcuPkHOhn9kIZ8Q3qxgSuPa0aI4/view?usp=sharing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4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1.png"/><Relationship Id="rId4" Type="http://schemas.openxmlformats.org/officeDocument/2006/relationships/image" Target="../media/image96.png"/><Relationship Id="rId5" Type="http://schemas.openxmlformats.org/officeDocument/2006/relationships/image" Target="../media/image9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97.xml"/><Relationship Id="rId3" Type="http://schemas.openxmlformats.org/officeDocument/2006/relationships/hyperlink" Target="http://drive.google.com/file/d/1gmNITSYX4Liy-OJa7vwLg7MOe2rhTtlU/view" TargetMode="External"/><Relationship Id="rId4" Type="http://schemas.openxmlformats.org/officeDocument/2006/relationships/image" Target="../media/image92.jpg"/><Relationship Id="rId5" Type="http://schemas.openxmlformats.org/officeDocument/2006/relationships/hyperlink" Target="https://drive.google.com/file/d/1gmNITSYX4Liy-OJa7vwLg7MOe2rhTtlU/view?usp=sharing" TargetMode="External"/><Relationship Id="rId6" Type="http://schemas.openxmlformats.org/officeDocument/2006/relationships/hyperlink" Target="https://drive.google.com/file/d/1gmNITSYX4Liy-OJa7vwLg7MOe2rhTtlU/view?usp=sharing" TargetMode="Externa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uvem branca em um céu escuro estrelado" id="626" name="Google Shape;626;g13054087b1c_0_164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10160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g13054087b1c_0_164"/>
          <p:cNvSpPr txBox="1"/>
          <p:nvPr>
            <p:ph idx="1" type="subTitle"/>
          </p:nvPr>
        </p:nvSpPr>
        <p:spPr>
          <a:xfrm>
            <a:off x="458025" y="3619500"/>
            <a:ext cx="44163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</a:pPr>
            <a:r>
              <a:rPr b="0" lang="en-US" sz="1500">
                <a:solidFill>
                  <a:schemeClr val="lt1"/>
                </a:solidFill>
              </a:rPr>
              <a:t>Marcelo Marques da Rocha</a:t>
            </a:r>
            <a:endParaRPr b="0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</a:pPr>
            <a:r>
              <a:rPr b="0" lang="en-US" sz="1500">
                <a:solidFill>
                  <a:schemeClr val="lt1"/>
                </a:solidFill>
              </a:rPr>
              <a:t>Sara Luzia de Melo</a:t>
            </a:r>
            <a:endParaRPr b="0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500">
                <a:solidFill>
                  <a:schemeClr val="lt1"/>
                </a:solidFill>
              </a:rPr>
              <a:t>Jesús Favela</a:t>
            </a:r>
            <a:endParaRPr b="0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</a:pPr>
            <a:r>
              <a:rPr b="0" lang="en-US" sz="1500">
                <a:solidFill>
                  <a:schemeClr val="lt1"/>
                </a:solidFill>
              </a:rPr>
              <a:t>Débora Christina Muchaluat Saade</a:t>
            </a:r>
            <a:endParaRPr b="0" sz="1500">
              <a:solidFill>
                <a:schemeClr val="lt1"/>
              </a:solidFill>
            </a:endParaRPr>
          </a:p>
        </p:txBody>
      </p:sp>
      <p:pic>
        <p:nvPicPr>
          <p:cNvPr id="628" name="Google Shape;628;g13054087b1c_0_164"/>
          <p:cNvPicPr preferRelativeResize="0"/>
          <p:nvPr/>
        </p:nvPicPr>
        <p:blipFill rotWithShape="1">
          <a:blip r:embed="rId4">
            <a:alphaModFix/>
          </a:blip>
          <a:srcRect b="0" l="0" r="77720" t="0"/>
          <a:stretch/>
        </p:blipFill>
        <p:spPr>
          <a:xfrm>
            <a:off x="5758026" y="4731875"/>
            <a:ext cx="1522876" cy="8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13054087b1c_0_164"/>
          <p:cNvSpPr txBox="1"/>
          <p:nvPr/>
        </p:nvSpPr>
        <p:spPr>
          <a:xfrm>
            <a:off x="358700" y="1776300"/>
            <a:ext cx="9045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41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Robôs Socialmente Assistivos</a:t>
            </a:r>
            <a:endParaRPr b="1" i="0" sz="77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0" lang="en-US" sz="1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Desenvolvendo Sessões de Terapia Multissensorial com o Robô </a:t>
            </a:r>
            <a:r>
              <a:rPr b="1" i="0" lang="en-US" sz="1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EVA</a:t>
            </a:r>
            <a:endParaRPr b="1" i="0" sz="1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30" name="Google Shape;630;g13054087b1c_0_164"/>
          <p:cNvPicPr preferRelativeResize="0"/>
          <p:nvPr/>
        </p:nvPicPr>
        <p:blipFill rotWithShape="1">
          <a:blip r:embed="rId5">
            <a:alphaModFix/>
          </a:blip>
          <a:srcRect b="0" l="56339" r="25388" t="0"/>
          <a:stretch/>
        </p:blipFill>
        <p:spPr>
          <a:xfrm>
            <a:off x="7144850" y="4731875"/>
            <a:ext cx="1248948" cy="821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1" name="Google Shape;631;g13054087b1c_0_164"/>
          <p:cNvCxnSpPr/>
          <p:nvPr/>
        </p:nvCxnSpPr>
        <p:spPr>
          <a:xfrm>
            <a:off x="574631" y="2988445"/>
            <a:ext cx="500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32" name="Google Shape;632;g13054087b1c_0_164"/>
          <p:cNvPicPr preferRelativeResize="0"/>
          <p:nvPr/>
        </p:nvPicPr>
        <p:blipFill rotWithShape="1">
          <a:blip r:embed="rId6">
            <a:alphaModFix/>
          </a:blip>
          <a:srcRect b="0" l="80562" r="0" t="0"/>
          <a:stretch/>
        </p:blipFill>
        <p:spPr>
          <a:xfrm>
            <a:off x="8412675" y="4784676"/>
            <a:ext cx="1248952" cy="77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11d2d135963_2_62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/>
              <a:t>Introdução</a:t>
            </a:r>
            <a:endParaRPr/>
          </a:p>
        </p:txBody>
      </p:sp>
      <p:sp>
        <p:nvSpPr>
          <p:cNvPr id="707" name="Google Shape;707;g11d2d135963_2_62"/>
          <p:cNvSpPr txBox="1"/>
          <p:nvPr>
            <p:ph idx="1" type="body"/>
          </p:nvPr>
        </p:nvSpPr>
        <p:spPr>
          <a:xfrm>
            <a:off x="574850" y="1230870"/>
            <a:ext cx="8624810" cy="3078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❖"/>
            </a:pPr>
            <a:r>
              <a:rPr b="0" lang="en-US" sz="1500"/>
              <a:t>Em pacientes com Alzheimer,  pesquisas apresentaram contribuições na inserção dos SARs em pacientes com doença de Alzheimer, uma vez que a  comunicação e interação com pacientes são estratégias eficientes para preservação das habilidades cognitivas (Tapus et al. 2009, Mordoch et al. 2013, Salichs et al. 2016, Woods et al. 2021).</a:t>
            </a:r>
            <a:endParaRPr/>
          </a:p>
          <a:p>
            <a:pPr indent="-228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t/>
            </a:r>
            <a:endParaRPr b="0" sz="1500"/>
          </a:p>
        </p:txBody>
      </p:sp>
      <p:sp>
        <p:nvSpPr>
          <p:cNvPr id="708" name="Google Shape;708;g11d2d135963_2_62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9" name="Google Shape;709;g11d2d135963_2_62"/>
          <p:cNvSpPr txBox="1"/>
          <p:nvPr/>
        </p:nvSpPr>
        <p:spPr>
          <a:xfrm>
            <a:off x="1319633" y="5503007"/>
            <a:ext cx="76155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 Luzia de Melo – Robôs Socialmente Assistivos: Desenvolvendo Sessões de </a:t>
            </a:r>
            <a:r>
              <a:rPr b="0" i="0" lang="en-US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Terapia Multissensorial com o Robô EVA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1339e57c8e1_0_2332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(Objetivos)</a:t>
            </a:r>
            <a:endParaRPr b="0" sz="2600"/>
          </a:p>
        </p:txBody>
      </p:sp>
      <p:sp>
        <p:nvSpPr>
          <p:cNvPr id="1662" name="Google Shape;1662;g1339e57c8e1_0_2332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663" name="Google Shape;1663;g1339e57c8e1_0_2332"/>
          <p:cNvSpPr txBox="1"/>
          <p:nvPr>
            <p:ph idx="1" type="body"/>
          </p:nvPr>
        </p:nvSpPr>
        <p:spPr>
          <a:xfrm>
            <a:off x="906125" y="1711200"/>
            <a:ext cx="8178300" cy="172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Maior controle na entrada e edição dos comandos e seus parâmetros</a:t>
            </a:r>
            <a:endParaRPr b="0"/>
          </a:p>
          <a:p>
            <a:pPr indent="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Abstração de elementos de linguagens de programação (Macros)</a:t>
            </a:r>
            <a:endParaRPr b="0"/>
          </a:p>
          <a:p>
            <a:pPr indent="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Possibilitar a criação de scripts independente da interface de controle do robô</a:t>
            </a:r>
            <a:endParaRPr b="0"/>
          </a:p>
          <a:p>
            <a:pPr indent="0" lvl="0" marL="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1664" name="Google Shape;1664;g1339e57c8e1_0_2332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1339e57c8e1_0_2340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</a:t>
            </a:r>
            <a:endParaRPr b="0" sz="2600"/>
          </a:p>
        </p:txBody>
      </p:sp>
      <p:sp>
        <p:nvSpPr>
          <p:cNvPr id="1671" name="Google Shape;1671;g1339e57c8e1_0_2340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672" name="Google Shape;1672;g1339e57c8e1_0_2340"/>
          <p:cNvSpPr txBox="1"/>
          <p:nvPr>
            <p:ph idx="1" type="body"/>
          </p:nvPr>
        </p:nvSpPr>
        <p:spPr>
          <a:xfrm>
            <a:off x="906125" y="1101600"/>
            <a:ext cx="8178300" cy="172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Comandos que controlam os elementos de interação multimodal do robô estão presentes: componentes </a:t>
            </a:r>
            <a:r>
              <a:rPr lang="en-US"/>
              <a:t>Light</a:t>
            </a:r>
            <a:r>
              <a:rPr b="0" lang="en-US"/>
              <a:t>, e </a:t>
            </a:r>
            <a:r>
              <a:rPr lang="en-US"/>
              <a:t>userEmotion</a:t>
            </a:r>
            <a:endParaRPr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Elementos para </a:t>
            </a:r>
            <a:r>
              <a:rPr b="0" i="1" lang="en-US"/>
              <a:t>criação</a:t>
            </a:r>
            <a:r>
              <a:rPr b="0" lang="en-US"/>
              <a:t> e </a:t>
            </a:r>
            <a:r>
              <a:rPr b="0" i="1" lang="en-US"/>
              <a:t>manipulação</a:t>
            </a:r>
            <a:r>
              <a:rPr b="0" lang="en-US"/>
              <a:t> de </a:t>
            </a:r>
            <a:r>
              <a:rPr lang="en-US"/>
              <a:t>variáveis</a:t>
            </a:r>
            <a:endParaRPr/>
          </a:p>
          <a:p>
            <a:pPr indent="-3556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Geração de números aleatórios</a:t>
            </a:r>
            <a:endParaRPr b="0"/>
          </a:p>
          <a:p>
            <a:pPr indent="-3556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Controles condicionais usando elementos </a:t>
            </a:r>
            <a:r>
              <a:rPr lang="en-US"/>
              <a:t>switch</a:t>
            </a:r>
            <a:r>
              <a:rPr b="0" lang="en-US"/>
              <a:t> e </a:t>
            </a:r>
            <a:r>
              <a:rPr lang="en-US"/>
              <a:t>case</a:t>
            </a:r>
            <a:endParaRPr/>
          </a:p>
          <a:p>
            <a:pPr indent="-3556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Outros…</a:t>
            </a:r>
            <a:endParaRPr b="0"/>
          </a:p>
        </p:txBody>
      </p:sp>
      <p:sp>
        <p:nvSpPr>
          <p:cNvPr id="1673" name="Google Shape;1673;g1339e57c8e1_0_2340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7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7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1339e57c8e1_0_2348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(Por que XML?)</a:t>
            </a:r>
            <a:endParaRPr b="0" sz="2600"/>
          </a:p>
        </p:txBody>
      </p:sp>
      <p:sp>
        <p:nvSpPr>
          <p:cNvPr id="1680" name="Google Shape;1680;g1339e57c8e1_0_2348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681" name="Google Shape;1681;g1339e57c8e1_0_2348"/>
          <p:cNvSpPr txBox="1"/>
          <p:nvPr>
            <p:ph idx="1" type="body"/>
          </p:nvPr>
        </p:nvSpPr>
        <p:spPr>
          <a:xfrm>
            <a:off x="169325" y="1482600"/>
            <a:ext cx="9651900" cy="172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O </a:t>
            </a:r>
            <a:r>
              <a:rPr b="0" i="1" lang="en-US"/>
              <a:t>XML</a:t>
            </a:r>
            <a:r>
              <a:rPr b="0" lang="en-US"/>
              <a:t> foi projetado para ser legível por humanos e por máquinas</a:t>
            </a:r>
            <a:endParaRPr b="0"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Mais </a:t>
            </a:r>
            <a:r>
              <a:rPr lang="en-US"/>
              <a:t>legível</a:t>
            </a:r>
            <a:r>
              <a:rPr b="0" lang="en-US"/>
              <a:t> para não-programadores do que as linguagens de propósito geral (C, C++, Python, Java)</a:t>
            </a:r>
            <a:endParaRPr b="0"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Sua gramática pode ser descrita usando uma DTD (</a:t>
            </a:r>
            <a:r>
              <a:rPr b="0" i="1" lang="en-US"/>
              <a:t>Document Type Definition</a:t>
            </a:r>
            <a:r>
              <a:rPr b="0" lang="en-US"/>
              <a:t>) ou um documento do tipo </a:t>
            </a:r>
            <a:r>
              <a:rPr lang="en-US"/>
              <a:t>XML Schema</a:t>
            </a:r>
            <a:endParaRPr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É simples analisar a estrutura </a:t>
            </a:r>
            <a:r>
              <a:rPr b="0" i="1" lang="en-US"/>
              <a:t>XML</a:t>
            </a:r>
            <a:r>
              <a:rPr b="0" lang="en-US"/>
              <a:t> usando o DOM (</a:t>
            </a:r>
            <a:r>
              <a:rPr b="0" i="1" lang="en-US"/>
              <a:t>Document Object Model</a:t>
            </a:r>
            <a:r>
              <a:rPr b="0" lang="en-US"/>
              <a:t>)</a:t>
            </a:r>
            <a:endParaRPr b="0"/>
          </a:p>
        </p:txBody>
      </p:sp>
      <p:sp>
        <p:nvSpPr>
          <p:cNvPr id="1682" name="Google Shape;1682;g1339e57c8e1_0_2348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1339e57c8e1_0_2356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(Noções básicas sobre XML)</a:t>
            </a:r>
            <a:endParaRPr b="0" sz="2600"/>
          </a:p>
        </p:txBody>
      </p:sp>
      <p:sp>
        <p:nvSpPr>
          <p:cNvPr id="1689" name="Google Shape;1689;g1339e57c8e1_0_2356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690" name="Google Shape;1690;g1339e57c8e1_0_2356"/>
          <p:cNvSpPr txBox="1"/>
          <p:nvPr>
            <p:ph idx="1" type="body"/>
          </p:nvPr>
        </p:nvSpPr>
        <p:spPr>
          <a:xfrm>
            <a:off x="169250" y="1539475"/>
            <a:ext cx="9651900" cy="172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i="1" lang="en-US"/>
              <a:t>XML</a:t>
            </a:r>
            <a:r>
              <a:rPr b="0" lang="en-US"/>
              <a:t> - eXtensible Markup Language</a:t>
            </a:r>
            <a:endParaRPr b="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Documentos </a:t>
            </a:r>
            <a:r>
              <a:rPr b="0" i="1" lang="en-US"/>
              <a:t>XML</a:t>
            </a:r>
            <a:r>
              <a:rPr b="0" lang="en-US"/>
              <a:t> são formados como “árvores” de elementos</a:t>
            </a:r>
            <a:endParaRPr b="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Uma árvore </a:t>
            </a:r>
            <a:r>
              <a:rPr b="0" i="1" lang="en-US"/>
              <a:t>XML</a:t>
            </a:r>
            <a:r>
              <a:rPr b="0" lang="en-US"/>
              <a:t> começa em um </a:t>
            </a:r>
            <a:r>
              <a:rPr b="0" lang="en-US" u="sng"/>
              <a:t>elemento raiz</a:t>
            </a:r>
            <a:r>
              <a:rPr b="0" lang="en-US"/>
              <a:t> e se ramifica da raiz para os </a:t>
            </a:r>
            <a:r>
              <a:rPr b="0" lang="en-US" u="sng"/>
              <a:t>elementos filhos</a:t>
            </a:r>
            <a:endParaRPr b="0"/>
          </a:p>
        </p:txBody>
      </p:sp>
      <p:sp>
        <p:nvSpPr>
          <p:cNvPr id="1691" name="Google Shape;1691;g1339e57c8e1_0_2356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92" name="Google Shape;1692;g1339e57c8e1_0_2356">
            <a:hlinkClick r:id="rId3"/>
          </p:cNvPr>
          <p:cNvSpPr txBox="1"/>
          <p:nvPr/>
        </p:nvSpPr>
        <p:spPr>
          <a:xfrm>
            <a:off x="3741725" y="5032000"/>
            <a:ext cx="25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https://www.w3schools.com/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1339e57c8e1_0_2365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(Noções básicas sobre XML)</a:t>
            </a:r>
            <a:endParaRPr b="0" sz="2600"/>
          </a:p>
        </p:txBody>
      </p:sp>
      <p:sp>
        <p:nvSpPr>
          <p:cNvPr id="1699" name="Google Shape;1699;g1339e57c8e1_0_2365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700" name="Google Shape;1700;g1339e57c8e1_0_2365"/>
          <p:cNvSpPr txBox="1"/>
          <p:nvPr>
            <p:ph idx="1" type="body"/>
          </p:nvPr>
        </p:nvSpPr>
        <p:spPr>
          <a:xfrm>
            <a:off x="169250" y="929875"/>
            <a:ext cx="9651900" cy="172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Todos os elementos </a:t>
            </a:r>
            <a:r>
              <a:rPr b="0" i="1" lang="en-US"/>
              <a:t>XML</a:t>
            </a:r>
            <a:r>
              <a:rPr b="0" lang="en-US"/>
              <a:t> devem ter uma tag de fechamento</a:t>
            </a:r>
            <a:endParaRPr b="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As tags </a:t>
            </a:r>
            <a:r>
              <a:rPr b="0" i="1" lang="en-US"/>
              <a:t>XML</a:t>
            </a:r>
            <a:r>
              <a:rPr b="0" lang="en-US"/>
              <a:t> diferenciam maiúsculas de minúsculas</a:t>
            </a:r>
            <a:endParaRPr b="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A tag </a:t>
            </a:r>
            <a:r>
              <a:rPr b="0" lang="en-US">
                <a:solidFill>
                  <a:srgbClr val="FF00FF"/>
                </a:solidFill>
              </a:rPr>
              <a:t>&lt;Light&gt;</a:t>
            </a:r>
            <a:r>
              <a:rPr b="0" lang="en-US"/>
              <a:t> é diferente da tag </a:t>
            </a:r>
            <a:r>
              <a:rPr b="0" lang="en-US">
                <a:solidFill>
                  <a:srgbClr val="FF00FF"/>
                </a:solidFill>
              </a:rPr>
              <a:t>&lt;light&gt;</a:t>
            </a:r>
            <a:endParaRPr b="0">
              <a:solidFill>
                <a:srgbClr val="FF00FF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As tags de abertura e fechamento devem ser escritas da mesma maneira</a:t>
            </a:r>
            <a:endParaRPr b="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Elementos </a:t>
            </a:r>
            <a:r>
              <a:rPr b="0" i="1" lang="en-US"/>
              <a:t>XML</a:t>
            </a:r>
            <a:r>
              <a:rPr b="0" lang="en-US"/>
              <a:t> podem ter atributos em pares nome/valor, assim como em </a:t>
            </a:r>
            <a:r>
              <a:rPr b="0" i="1" lang="en-US"/>
              <a:t>HTML</a:t>
            </a:r>
            <a:r>
              <a:rPr b="0" lang="en-US"/>
              <a:t>.</a:t>
            </a:r>
            <a:endParaRPr b="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Em </a:t>
            </a:r>
            <a:r>
              <a:rPr b="0" i="1" lang="en-US"/>
              <a:t>XML</a:t>
            </a:r>
            <a:r>
              <a:rPr b="0" lang="en-US"/>
              <a:t>, os valores dos atributos devem estar entre aspas (simples ou duplas)</a:t>
            </a:r>
            <a:endParaRPr b="0"/>
          </a:p>
        </p:txBody>
      </p:sp>
      <p:sp>
        <p:nvSpPr>
          <p:cNvPr id="1701" name="Google Shape;1701;g1339e57c8e1_0_2365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02" name="Google Shape;1702;g1339e57c8e1_0_2365">
            <a:hlinkClick r:id="rId3"/>
          </p:cNvPr>
          <p:cNvSpPr txBox="1"/>
          <p:nvPr/>
        </p:nvSpPr>
        <p:spPr>
          <a:xfrm>
            <a:off x="3741725" y="5032000"/>
            <a:ext cx="25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https://www.w3schools.com/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7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7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7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70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70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70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1339e57c8e1_0_2374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(Noções básicas sobre XML)</a:t>
            </a:r>
            <a:endParaRPr b="0" sz="2600"/>
          </a:p>
        </p:txBody>
      </p:sp>
      <p:sp>
        <p:nvSpPr>
          <p:cNvPr id="1709" name="Google Shape;1709;g1339e57c8e1_0_2374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710" name="Google Shape;1710;g1339e57c8e1_0_2374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11" name="Google Shape;1711;g1339e57c8e1_0_2374"/>
          <p:cNvSpPr txBox="1"/>
          <p:nvPr>
            <p:ph idx="1" type="body"/>
          </p:nvPr>
        </p:nvSpPr>
        <p:spPr>
          <a:xfrm>
            <a:off x="2255375" y="1155475"/>
            <a:ext cx="5632200" cy="37005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Both"/>
            </a:pPr>
            <a:r>
              <a:rPr b="0" lang="en-US" sz="1500"/>
              <a:t>&lt;</a:t>
            </a:r>
            <a:r>
              <a:rPr b="0" lang="en-US" sz="1500">
                <a:solidFill>
                  <a:srgbClr val="FF00FF"/>
                </a:solidFill>
              </a:rPr>
              <a:t>talk</a:t>
            </a:r>
            <a:r>
              <a:rPr b="0" lang="en-US" sz="1500"/>
              <a:t>&gt;Olá eu sou o robô EVA&lt;/</a:t>
            </a:r>
            <a:r>
              <a:rPr b="0" lang="en-US" sz="1500">
                <a:solidFill>
                  <a:srgbClr val="FF00FF"/>
                </a:solidFill>
              </a:rPr>
              <a:t>talk</a:t>
            </a:r>
            <a:r>
              <a:rPr b="0" lang="en-US" sz="1500"/>
              <a:t>&gt;</a:t>
            </a:r>
            <a:endParaRPr b="0" sz="15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Both"/>
            </a:pPr>
            <a:r>
              <a:rPr b="0" lang="en-US" sz="1500"/>
              <a:t>&lt;</a:t>
            </a:r>
            <a:r>
              <a:rPr b="0" lang="en-US" sz="1500">
                <a:solidFill>
                  <a:srgbClr val="FF00FF"/>
                </a:solidFill>
              </a:rPr>
              <a:t>listen</a:t>
            </a:r>
            <a:r>
              <a:rPr b="0" lang="en-US" sz="1500"/>
              <a:t> /&gt;</a:t>
            </a:r>
            <a:endParaRPr b="0" sz="15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Both"/>
            </a:pPr>
            <a:r>
              <a:rPr b="0" lang="en-US" sz="1500"/>
              <a:t>&lt;</a:t>
            </a:r>
            <a:r>
              <a:rPr b="0" lang="en-US" sz="1500">
                <a:solidFill>
                  <a:srgbClr val="FF00FF"/>
                </a:solidFill>
              </a:rPr>
              <a:t>light</a:t>
            </a:r>
            <a:r>
              <a:rPr b="0" lang="en-US" sz="1500"/>
              <a:t> </a:t>
            </a:r>
            <a:r>
              <a:rPr b="0" lang="en-US" sz="1500">
                <a:solidFill>
                  <a:srgbClr val="0000FF"/>
                </a:solidFill>
              </a:rPr>
              <a:t>state</a:t>
            </a:r>
            <a:r>
              <a:rPr b="0" lang="en-US" sz="1500"/>
              <a:t>=”ON” </a:t>
            </a:r>
            <a:r>
              <a:rPr b="0" lang="en-US" sz="1500">
                <a:solidFill>
                  <a:srgbClr val="0000FF"/>
                </a:solidFill>
              </a:rPr>
              <a:t>color</a:t>
            </a:r>
            <a:r>
              <a:rPr b="0" lang="en-US" sz="1500"/>
              <a:t>=”RED” /&gt;</a:t>
            </a:r>
            <a:endParaRPr b="0" sz="15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Both"/>
            </a:pPr>
            <a:r>
              <a:rPr b="0" lang="en-US" sz="1500"/>
              <a:t>&lt;</a:t>
            </a:r>
            <a:r>
              <a:rPr b="0" lang="en-US" sz="1500">
                <a:solidFill>
                  <a:srgbClr val="FF00FF"/>
                </a:solidFill>
              </a:rPr>
              <a:t>macros</a:t>
            </a:r>
            <a:r>
              <a:rPr b="0" lang="en-US" sz="1500"/>
              <a:t>&gt;</a:t>
            </a:r>
            <a:endParaRPr b="0"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Both"/>
            </a:pPr>
            <a:r>
              <a:rPr b="0" lang="en-US" sz="1500"/>
              <a:t>    &lt;</a:t>
            </a:r>
            <a:r>
              <a:rPr b="0" lang="en-US" sz="1500">
                <a:solidFill>
                  <a:srgbClr val="FF00FF"/>
                </a:solidFill>
              </a:rPr>
              <a:t>macro</a:t>
            </a:r>
            <a:r>
              <a:rPr b="0" lang="en-US" sz="1500"/>
              <a:t>&gt;</a:t>
            </a:r>
            <a:endParaRPr b="0"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Both"/>
            </a:pPr>
            <a:r>
              <a:rPr b="0" lang="en-US" sz="1500"/>
              <a:t>        &lt;</a:t>
            </a:r>
            <a:r>
              <a:rPr b="0" lang="en-US" sz="1500">
                <a:solidFill>
                  <a:srgbClr val="FF00FF"/>
                </a:solidFill>
              </a:rPr>
              <a:t>wait</a:t>
            </a:r>
            <a:r>
              <a:rPr b="0" lang="en-US" sz="1500"/>
              <a:t> </a:t>
            </a:r>
            <a:r>
              <a:rPr b="0" lang="en-US" sz="1500">
                <a:solidFill>
                  <a:srgbClr val="0000FF"/>
                </a:solidFill>
              </a:rPr>
              <a:t>duration</a:t>
            </a:r>
            <a:r>
              <a:rPr b="0" lang="en-US" sz="1500"/>
              <a:t>=”1000” /&gt;</a:t>
            </a:r>
            <a:endParaRPr b="0" sz="15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500"/>
              <a:t>        &lt;</a:t>
            </a:r>
            <a:r>
              <a:rPr b="0" lang="en-US" sz="1500">
                <a:solidFill>
                  <a:srgbClr val="FF00FF"/>
                </a:solidFill>
              </a:rPr>
              <a:t>led</a:t>
            </a:r>
            <a:r>
              <a:rPr b="0" lang="en-US" sz="1500"/>
              <a:t> </a:t>
            </a:r>
            <a:r>
              <a:rPr b="0" lang="en-US" sz="1500">
                <a:solidFill>
                  <a:srgbClr val="0000FF"/>
                </a:solidFill>
              </a:rPr>
              <a:t>animation</a:t>
            </a:r>
            <a:r>
              <a:rPr b="0" lang="en-US" sz="1500"/>
              <a:t>=”HAPPY” /&gt;</a:t>
            </a:r>
            <a:endParaRPr b="0"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Both"/>
            </a:pPr>
            <a:r>
              <a:rPr b="0" lang="en-US" sz="1500"/>
              <a:t>    &lt;/</a:t>
            </a:r>
            <a:r>
              <a:rPr b="0" lang="en-US" sz="1500">
                <a:solidFill>
                  <a:srgbClr val="FF00FF"/>
                </a:solidFill>
              </a:rPr>
              <a:t>macro</a:t>
            </a:r>
            <a:r>
              <a:rPr b="0" lang="en-US" sz="1500"/>
              <a:t>&gt;</a:t>
            </a:r>
            <a:endParaRPr b="0" sz="1500"/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arenBoth"/>
            </a:pPr>
            <a:r>
              <a:rPr b="0" lang="en-US" sz="1500"/>
              <a:t>&lt;/</a:t>
            </a:r>
            <a:r>
              <a:rPr b="0" lang="en-US" sz="1500">
                <a:solidFill>
                  <a:srgbClr val="FF00FF"/>
                </a:solidFill>
              </a:rPr>
              <a:t>macros</a:t>
            </a:r>
            <a:r>
              <a:rPr b="0" lang="en-US" sz="1500"/>
              <a:t>&gt;</a:t>
            </a:r>
            <a:endParaRPr b="0" sz="1500"/>
          </a:p>
        </p:txBody>
      </p:sp>
      <p:sp>
        <p:nvSpPr>
          <p:cNvPr id="1712" name="Google Shape;1712;g1339e57c8e1_0_2374"/>
          <p:cNvSpPr txBox="1"/>
          <p:nvPr>
            <p:ph idx="1" type="body"/>
          </p:nvPr>
        </p:nvSpPr>
        <p:spPr>
          <a:xfrm>
            <a:off x="2203325" y="4855975"/>
            <a:ext cx="5736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Exemplo: Tags (abertura e fechamento) e Atributos em </a:t>
            </a:r>
            <a:r>
              <a:rPr i="1" lang="en-US" sz="1000">
                <a:latin typeface="Verdana"/>
                <a:ea typeface="Verdana"/>
                <a:cs typeface="Verdana"/>
                <a:sym typeface="Verdana"/>
              </a:rPr>
              <a:t>XML</a:t>
            </a:r>
            <a:endParaRPr b="1" i="1" sz="1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1339e57c8e1_0_2383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(Elementos de um Documento EvaML)</a:t>
            </a:r>
            <a:endParaRPr b="0" sz="2600"/>
          </a:p>
        </p:txBody>
      </p:sp>
      <p:sp>
        <p:nvSpPr>
          <p:cNvPr id="1719" name="Google Shape;1719;g1339e57c8e1_0_2383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720" name="Google Shape;1720;g1339e57c8e1_0_2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375" y="859325"/>
            <a:ext cx="7483799" cy="44951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21" name="Google Shape;1721;g1339e57c8e1_0_2383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1339e57c8e1_0_2391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(Elementos de um Documento EvaML)</a:t>
            </a:r>
            <a:endParaRPr b="0" sz="2600"/>
          </a:p>
        </p:txBody>
      </p:sp>
      <p:sp>
        <p:nvSpPr>
          <p:cNvPr id="1728" name="Google Shape;1728;g1339e57c8e1_0_2391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729" name="Google Shape;1729;g1339e57c8e1_0_2391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30" name="Google Shape;1730;g1339e57c8e1_0_2391"/>
          <p:cNvSpPr txBox="1"/>
          <p:nvPr>
            <p:ph idx="1" type="body"/>
          </p:nvPr>
        </p:nvSpPr>
        <p:spPr>
          <a:xfrm>
            <a:off x="2211850" y="3892300"/>
            <a:ext cx="5736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Árvore de elementos de um documento EvaML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731" name="Google Shape;1731;g1339e57c8e1_0_2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50" y="1415805"/>
            <a:ext cx="9715500" cy="247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1339e57c8e1_0_2400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(Elementos de um Documento EvaML)</a:t>
            </a:r>
            <a:endParaRPr b="0" sz="2600"/>
          </a:p>
        </p:txBody>
      </p:sp>
      <p:sp>
        <p:nvSpPr>
          <p:cNvPr id="1738" name="Google Shape;1738;g1339e57c8e1_0_2400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739" name="Google Shape;1739;g1339e57c8e1_0_2400"/>
          <p:cNvSpPr txBox="1"/>
          <p:nvPr>
            <p:ph idx="1" type="body"/>
          </p:nvPr>
        </p:nvSpPr>
        <p:spPr>
          <a:xfrm>
            <a:off x="169375" y="949200"/>
            <a:ext cx="9651900" cy="172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Elemento</a:t>
            </a:r>
            <a:r>
              <a:rPr b="0" lang="en-US" sz="1400"/>
              <a:t> </a:t>
            </a:r>
            <a:r>
              <a:rPr lang="en-US" sz="1400"/>
              <a:t>settings</a:t>
            </a:r>
            <a:r>
              <a:rPr b="0" lang="en-US" sz="1400"/>
              <a:t> - Define algumas características globais do script. É possível definir como será o timbre da voz e o idioma em que o robô irá se comunicar. É possível definir se o código gerado, ao ser executado, irá reproduzir comandos de efeitos de luz, efeitos sonoros ou até mesmo tocar música.</a:t>
            </a:r>
            <a:endParaRPr b="0" sz="1400"/>
          </a:p>
        </p:txBody>
      </p:sp>
      <p:pic>
        <p:nvPicPr>
          <p:cNvPr id="1740" name="Google Shape;1740;g1339e57c8e1_0_2400"/>
          <p:cNvPicPr preferRelativeResize="0"/>
          <p:nvPr/>
        </p:nvPicPr>
        <p:blipFill rotWithShape="1">
          <a:blip r:embed="rId3">
            <a:alphaModFix/>
          </a:blip>
          <a:srcRect b="4420" l="1745" r="750" t="4246"/>
          <a:stretch/>
        </p:blipFill>
        <p:spPr>
          <a:xfrm>
            <a:off x="289975" y="2571975"/>
            <a:ext cx="9410700" cy="140492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41" name="Google Shape;1741;g1339e57c8e1_0_2400"/>
          <p:cNvSpPr txBox="1"/>
          <p:nvPr/>
        </p:nvSpPr>
        <p:spPr>
          <a:xfrm>
            <a:off x="289975" y="3942034"/>
            <a:ext cx="94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 </a:t>
            </a: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Seção </a:t>
            </a:r>
            <a:r>
              <a:rPr lang="en-US" sz="12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settings</a:t>
            </a:r>
            <a:endParaRPr b="1"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42" name="Google Shape;1742;g1339e57c8e1_0_2400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1339e57c8e1_0_2410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(Elementos de um Documento EvaML)</a:t>
            </a:r>
            <a:endParaRPr b="0" sz="2600"/>
          </a:p>
        </p:txBody>
      </p:sp>
      <p:sp>
        <p:nvSpPr>
          <p:cNvPr id="1749" name="Google Shape;1749;g1339e57c8e1_0_2410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750" name="Google Shape;1750;g1339e57c8e1_0_2410"/>
          <p:cNvSpPr txBox="1"/>
          <p:nvPr>
            <p:ph idx="1" type="body"/>
          </p:nvPr>
        </p:nvSpPr>
        <p:spPr>
          <a:xfrm>
            <a:off x="169375" y="1101600"/>
            <a:ext cx="9651900" cy="36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Elemento</a:t>
            </a:r>
            <a:r>
              <a:rPr b="0" lang="en-US" sz="1400"/>
              <a:t> </a:t>
            </a:r>
            <a:r>
              <a:rPr lang="en-US" sz="1400"/>
              <a:t>script</a:t>
            </a:r>
            <a:r>
              <a:rPr b="0" lang="en-US" sz="1400"/>
              <a:t> - Contém a sequência de comandos que o robô deve executar.</a:t>
            </a:r>
            <a:endParaRPr b="0" sz="1400"/>
          </a:p>
        </p:txBody>
      </p:sp>
      <p:pic>
        <p:nvPicPr>
          <p:cNvPr id="1751" name="Google Shape;1751;g1339e57c8e1_0_2410"/>
          <p:cNvPicPr preferRelativeResize="0"/>
          <p:nvPr/>
        </p:nvPicPr>
        <p:blipFill rotWithShape="1">
          <a:blip r:embed="rId3">
            <a:alphaModFix/>
          </a:blip>
          <a:srcRect b="2686" l="1650" r="703" t="3054"/>
          <a:stretch/>
        </p:blipFill>
        <p:spPr>
          <a:xfrm>
            <a:off x="282838" y="2443175"/>
            <a:ext cx="9424975" cy="21907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52" name="Google Shape;1752;g1339e57c8e1_0_2410"/>
          <p:cNvSpPr txBox="1"/>
          <p:nvPr/>
        </p:nvSpPr>
        <p:spPr>
          <a:xfrm>
            <a:off x="289975" y="4592556"/>
            <a:ext cx="94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 </a:t>
            </a: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Seção </a:t>
            </a:r>
            <a:r>
              <a:rPr lang="en-US" sz="12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script</a:t>
            </a:r>
            <a:endParaRPr b="1"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53" name="Google Shape;1753;g1339e57c8e1_0_2410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1d2d135963_2_69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/>
              <a:t>Introdução</a:t>
            </a:r>
            <a:endParaRPr/>
          </a:p>
        </p:txBody>
      </p:sp>
      <p:sp>
        <p:nvSpPr>
          <p:cNvPr id="715" name="Google Shape;715;g11d2d135963_2_69"/>
          <p:cNvSpPr txBox="1"/>
          <p:nvPr>
            <p:ph idx="1" type="body"/>
          </p:nvPr>
        </p:nvSpPr>
        <p:spPr>
          <a:xfrm>
            <a:off x="169333" y="1023703"/>
            <a:ext cx="9141644" cy="3138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❖"/>
            </a:pPr>
            <a:r>
              <a:rPr lang="en-US" sz="1500"/>
              <a:t>Os principais desafios encontrados no desenvolvimento de SARs são:</a:t>
            </a:r>
            <a:endParaRPr/>
          </a:p>
          <a:p>
            <a:pPr indent="-342900" lvl="1" marL="914400" rtl="0" algn="just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400"/>
              <a:t>D</a:t>
            </a:r>
            <a:r>
              <a:rPr b="0" lang="en-US" sz="1400"/>
              <a:t>efinição do comportamento social dos robôs</a:t>
            </a:r>
            <a:r>
              <a:rPr lang="en-US" sz="1400"/>
              <a:t>;</a:t>
            </a:r>
            <a:endParaRPr/>
          </a:p>
          <a:p>
            <a:pPr indent="-342900" lvl="1" marL="914400" rtl="0" algn="just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400"/>
              <a:t>E</a:t>
            </a:r>
            <a:r>
              <a:rPr b="0" lang="en-US" sz="1400"/>
              <a:t>xecução de diferentes tarefas;</a:t>
            </a:r>
            <a:endParaRPr/>
          </a:p>
          <a:p>
            <a:pPr indent="-342900" lvl="1" marL="914400" rtl="0" algn="just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400"/>
              <a:t>E</a:t>
            </a:r>
            <a:r>
              <a:rPr b="0" lang="en-US" sz="1400"/>
              <a:t>laboração de uma comunicação apropriada aos usuários;</a:t>
            </a:r>
            <a:endParaRPr/>
          </a:p>
          <a:p>
            <a:pPr indent="-342900" lvl="1" marL="914400" rtl="0" algn="just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400"/>
              <a:t>A</a:t>
            </a:r>
            <a:r>
              <a:rPr b="0" lang="en-US" sz="1400"/>
              <a:t>daptação personalizada ao ambiente. </a:t>
            </a:r>
            <a:endParaRPr/>
          </a:p>
        </p:txBody>
      </p:sp>
      <p:sp>
        <p:nvSpPr>
          <p:cNvPr id="716" name="Google Shape;716;g11d2d135963_2_69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7" name="Google Shape;717;g11d2d135963_2_69"/>
          <p:cNvSpPr txBox="1"/>
          <p:nvPr/>
        </p:nvSpPr>
        <p:spPr>
          <a:xfrm>
            <a:off x="1319633" y="5503007"/>
            <a:ext cx="76155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 Luzia de Melo – Robôs Socialmente Assistivos: Desenvolvendo Sessões de </a:t>
            </a:r>
            <a:r>
              <a:rPr b="0" i="0" lang="en-US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Terapia Multissensorial com o Robô EVA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g1339e57c8e1_0_2420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(Elementos de um Documento EvaML)</a:t>
            </a:r>
            <a:endParaRPr b="0" sz="2600"/>
          </a:p>
        </p:txBody>
      </p:sp>
      <p:sp>
        <p:nvSpPr>
          <p:cNvPr id="1760" name="Google Shape;1760;g1339e57c8e1_0_2420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761" name="Google Shape;1761;g1339e57c8e1_0_2420"/>
          <p:cNvSpPr txBox="1"/>
          <p:nvPr>
            <p:ph idx="1" type="body"/>
          </p:nvPr>
        </p:nvSpPr>
        <p:spPr>
          <a:xfrm>
            <a:off x="169375" y="949200"/>
            <a:ext cx="9651900" cy="96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Elemento</a:t>
            </a:r>
            <a:r>
              <a:rPr b="0" lang="en-US" sz="1400"/>
              <a:t> </a:t>
            </a:r>
            <a:r>
              <a:rPr lang="en-US" sz="1400"/>
              <a:t>macros</a:t>
            </a:r>
            <a:r>
              <a:rPr b="0" lang="en-US" sz="1400"/>
              <a:t> - É uma das abstrações criadas na linguagem EvaML. Como pode ser visto no trecho de código, é possível criar </a:t>
            </a:r>
            <a:r>
              <a:rPr lang="en-US" sz="1400"/>
              <a:t>macros</a:t>
            </a:r>
            <a:r>
              <a:rPr b="0" lang="en-US" sz="1400"/>
              <a:t> que podem ser referenciadas dentro do elemento </a:t>
            </a:r>
            <a:r>
              <a:rPr b="0" lang="en-US" sz="1400">
                <a:solidFill>
                  <a:srgbClr val="FF00FF"/>
                </a:solidFill>
              </a:rPr>
              <a:t>&lt;script&gt;</a:t>
            </a:r>
            <a:r>
              <a:rPr b="0" lang="en-US" sz="1400"/>
              <a:t>.</a:t>
            </a:r>
            <a:endParaRPr b="0" sz="1400"/>
          </a:p>
        </p:txBody>
      </p:sp>
      <p:pic>
        <p:nvPicPr>
          <p:cNvPr id="1762" name="Google Shape;1762;g1339e57c8e1_0_2420"/>
          <p:cNvPicPr preferRelativeResize="0"/>
          <p:nvPr/>
        </p:nvPicPr>
        <p:blipFill rotWithShape="1">
          <a:blip r:embed="rId3">
            <a:alphaModFix/>
          </a:blip>
          <a:srcRect b="2615" l="2242" r="698" t="2624"/>
          <a:stretch/>
        </p:blipFill>
        <p:spPr>
          <a:xfrm>
            <a:off x="396088" y="2183963"/>
            <a:ext cx="9367824" cy="26995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63" name="Google Shape;1763;g1339e57c8e1_0_2420"/>
          <p:cNvSpPr txBox="1"/>
          <p:nvPr/>
        </p:nvSpPr>
        <p:spPr>
          <a:xfrm>
            <a:off x="289975" y="4844675"/>
            <a:ext cx="94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 </a:t>
            </a: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Seção </a:t>
            </a:r>
            <a:r>
              <a:rPr lang="en-US" sz="12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macros</a:t>
            </a:r>
            <a:endParaRPr b="1"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64" name="Google Shape;1764;g1339e57c8e1_0_2420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g1339e57c8e1_0_2430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</a:t>
            </a:r>
            <a:r>
              <a:rPr lang="en-US" sz="2400"/>
              <a:t>(Elementos de um doc. EvaML - Indicadores de ocorrência)</a:t>
            </a:r>
            <a:endParaRPr b="0" sz="2400"/>
          </a:p>
        </p:txBody>
      </p:sp>
      <p:sp>
        <p:nvSpPr>
          <p:cNvPr id="1771" name="Google Shape;1771;g1339e57c8e1_0_2430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772" name="Google Shape;1772;g1339e57c8e1_0_2430"/>
          <p:cNvPicPr preferRelativeResize="0"/>
          <p:nvPr/>
        </p:nvPicPr>
        <p:blipFill rotWithShape="1">
          <a:blip r:embed="rId3">
            <a:alphaModFix/>
          </a:blip>
          <a:srcRect b="0" l="0" r="0" t="12982"/>
          <a:stretch/>
        </p:blipFill>
        <p:spPr>
          <a:xfrm>
            <a:off x="169325" y="1669276"/>
            <a:ext cx="9651899" cy="237643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73" name="Google Shape;1773;g1339e57c8e1_0_2430"/>
          <p:cNvSpPr txBox="1"/>
          <p:nvPr>
            <p:ph idx="1" type="body"/>
          </p:nvPr>
        </p:nvSpPr>
        <p:spPr>
          <a:xfrm>
            <a:off x="169325" y="3997423"/>
            <a:ext cx="96519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Elementos de um documento </a:t>
            </a:r>
            <a:r>
              <a:rPr b="1" lang="en-US" sz="1200">
                <a:latin typeface="Verdana"/>
                <a:ea typeface="Verdana"/>
                <a:cs typeface="Verdana"/>
                <a:sym typeface="Verdana"/>
              </a:rPr>
              <a:t>EvaML</a:t>
            </a: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 (Modelo de conteúdo dos Elementos)</a:t>
            </a:r>
            <a:endParaRPr b="1" sz="1200"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774" name="Google Shape;1774;g1339e57c8e1_0_2430"/>
          <p:cNvCxnSpPr>
            <a:stCxn id="1775" idx="0"/>
          </p:cNvCxnSpPr>
          <p:nvPr/>
        </p:nvCxnSpPr>
        <p:spPr>
          <a:xfrm rot="10800000">
            <a:off x="4574775" y="3322175"/>
            <a:ext cx="853800" cy="1119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6" name="Google Shape;1776;g1339e57c8e1_0_2430"/>
          <p:cNvSpPr txBox="1"/>
          <p:nvPr>
            <p:ph idx="2" type="body"/>
          </p:nvPr>
        </p:nvSpPr>
        <p:spPr>
          <a:xfrm>
            <a:off x="98525" y="997513"/>
            <a:ext cx="1955100" cy="34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Atributo obrigatório</a:t>
            </a:r>
            <a:endParaRPr b="1" sz="12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77" name="Google Shape;1777;g1339e57c8e1_0_2430"/>
          <p:cNvSpPr txBox="1"/>
          <p:nvPr>
            <p:ph idx="3" type="body"/>
          </p:nvPr>
        </p:nvSpPr>
        <p:spPr>
          <a:xfrm>
            <a:off x="2953525" y="1101588"/>
            <a:ext cx="1790100" cy="34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 ordem importa!</a:t>
            </a:r>
            <a:endParaRPr b="1" sz="12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778" name="Google Shape;1778;g1339e57c8e1_0_2430"/>
          <p:cNvCxnSpPr>
            <a:stCxn id="1776" idx="2"/>
          </p:cNvCxnSpPr>
          <p:nvPr/>
        </p:nvCxnSpPr>
        <p:spPr>
          <a:xfrm>
            <a:off x="1076075" y="1346413"/>
            <a:ext cx="542700" cy="948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79" name="Google Shape;1779;g1339e57c8e1_0_2430"/>
          <p:cNvCxnSpPr>
            <a:stCxn id="1780" idx="2"/>
          </p:cNvCxnSpPr>
          <p:nvPr/>
        </p:nvCxnSpPr>
        <p:spPr>
          <a:xfrm flipH="1">
            <a:off x="5447650" y="1272900"/>
            <a:ext cx="609900" cy="768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0" name="Google Shape;1780;g1339e57c8e1_0_2430"/>
          <p:cNvSpPr txBox="1"/>
          <p:nvPr>
            <p:ph idx="4" type="body"/>
          </p:nvPr>
        </p:nvSpPr>
        <p:spPr>
          <a:xfrm>
            <a:off x="5080000" y="924000"/>
            <a:ext cx="1955100" cy="34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Ocorrências: 0 ou 1</a:t>
            </a:r>
            <a:endParaRPr b="1" sz="12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781" name="Google Shape;1781;g1339e57c8e1_0_2430"/>
          <p:cNvCxnSpPr>
            <a:stCxn id="1777" idx="2"/>
          </p:cNvCxnSpPr>
          <p:nvPr/>
        </p:nvCxnSpPr>
        <p:spPr>
          <a:xfrm flipH="1">
            <a:off x="3842875" y="1450488"/>
            <a:ext cx="5700" cy="787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5" name="Google Shape;1775;g1339e57c8e1_0_2430"/>
          <p:cNvSpPr txBox="1"/>
          <p:nvPr>
            <p:ph idx="5" type="body"/>
          </p:nvPr>
        </p:nvSpPr>
        <p:spPr>
          <a:xfrm>
            <a:off x="4533525" y="4442075"/>
            <a:ext cx="1790100" cy="53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 ordem NÃO importa!</a:t>
            </a:r>
            <a:endParaRPr b="1" sz="12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82" name="Google Shape;1782;g1339e57c8e1_0_2430"/>
          <p:cNvSpPr txBox="1"/>
          <p:nvPr>
            <p:ph idx="6" type="body"/>
          </p:nvPr>
        </p:nvSpPr>
        <p:spPr>
          <a:xfrm>
            <a:off x="6724500" y="4442075"/>
            <a:ext cx="2210700" cy="34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Ocorrências: 0 ou mais</a:t>
            </a:r>
            <a:endParaRPr b="1" sz="12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783" name="Google Shape;1783;g1339e57c8e1_0_2430"/>
          <p:cNvCxnSpPr>
            <a:stCxn id="1782" idx="0"/>
          </p:cNvCxnSpPr>
          <p:nvPr/>
        </p:nvCxnSpPr>
        <p:spPr>
          <a:xfrm rot="10800000">
            <a:off x="6742650" y="3223475"/>
            <a:ext cx="1087200" cy="1218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4" name="Google Shape;1784;g1339e57c8e1_0_2430"/>
          <p:cNvSpPr txBox="1"/>
          <p:nvPr>
            <p:ph idx="7" type="body"/>
          </p:nvPr>
        </p:nvSpPr>
        <p:spPr>
          <a:xfrm>
            <a:off x="1435775" y="4534175"/>
            <a:ext cx="2210700" cy="34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Ocorrências: 1 ou mais</a:t>
            </a:r>
            <a:endParaRPr b="1" sz="12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785" name="Google Shape;1785;g1339e57c8e1_0_2430"/>
          <p:cNvCxnSpPr>
            <a:stCxn id="1784" idx="0"/>
          </p:cNvCxnSpPr>
          <p:nvPr/>
        </p:nvCxnSpPr>
        <p:spPr>
          <a:xfrm flipH="1" rot="10800000">
            <a:off x="2541125" y="3955475"/>
            <a:ext cx="1104600" cy="5787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86" name="Google Shape;1786;g1339e57c8e1_0_2430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1339e57c8e1_0_2451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(Elementos de um Documento EvaML - Comandos)</a:t>
            </a:r>
            <a:endParaRPr b="0" sz="2600"/>
          </a:p>
        </p:txBody>
      </p:sp>
      <p:sp>
        <p:nvSpPr>
          <p:cNvPr id="1793" name="Google Shape;1793;g1339e57c8e1_0_2451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794" name="Google Shape;1794;g1339e57c8e1_0_2451"/>
          <p:cNvPicPr preferRelativeResize="0"/>
          <p:nvPr/>
        </p:nvPicPr>
        <p:blipFill rotWithShape="1">
          <a:blip r:embed="rId3">
            <a:alphaModFix/>
          </a:blip>
          <a:srcRect b="32840" l="0" r="0" t="0"/>
          <a:stretch/>
        </p:blipFill>
        <p:spPr>
          <a:xfrm>
            <a:off x="1271025" y="947475"/>
            <a:ext cx="7448476" cy="4100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795" name="Google Shape;1795;g1339e57c8e1_0_2451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796" name="Google Shape;1796;g1339e57c8e1_0_2451"/>
          <p:cNvSpPr txBox="1"/>
          <p:nvPr>
            <p:ph idx="1" type="body"/>
          </p:nvPr>
        </p:nvSpPr>
        <p:spPr>
          <a:xfrm>
            <a:off x="2372662" y="4993024"/>
            <a:ext cx="52452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Modelo de conteúdo dos Elementos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1339e57c8e1_0_2460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(Elementos de um Documento EvaML - Comandos)</a:t>
            </a:r>
            <a:endParaRPr b="0" sz="2600"/>
          </a:p>
        </p:txBody>
      </p:sp>
      <p:sp>
        <p:nvSpPr>
          <p:cNvPr id="1803" name="Google Shape;1803;g1339e57c8e1_0_2460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804" name="Google Shape;1804;g1339e57c8e1_0_2460"/>
          <p:cNvPicPr preferRelativeResize="0"/>
          <p:nvPr/>
        </p:nvPicPr>
        <p:blipFill rotWithShape="1">
          <a:blip r:embed="rId3">
            <a:alphaModFix/>
          </a:blip>
          <a:srcRect b="0" l="0" r="0" t="66673"/>
          <a:stretch/>
        </p:blipFill>
        <p:spPr>
          <a:xfrm>
            <a:off x="1362325" y="2167750"/>
            <a:ext cx="7265900" cy="1985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05" name="Google Shape;1805;g1339e57c8e1_0_2460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06" name="Google Shape;1806;g1339e57c8e1_0_2460"/>
          <p:cNvSpPr txBox="1"/>
          <p:nvPr>
            <p:ph idx="1" type="body"/>
          </p:nvPr>
        </p:nvSpPr>
        <p:spPr>
          <a:xfrm>
            <a:off x="2457475" y="4101975"/>
            <a:ext cx="52452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Modelo de conteúdo dos Elementos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1339e57c8e1_0_2469"/>
          <p:cNvSpPr txBox="1"/>
          <p:nvPr>
            <p:ph idx="1" type="subTitle"/>
          </p:nvPr>
        </p:nvSpPr>
        <p:spPr>
          <a:xfrm>
            <a:off x="3342100" y="2305350"/>
            <a:ext cx="34758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Perguntas?</a:t>
            </a:r>
            <a:endParaRPr b="1" sz="4000"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1339e57c8e1_0_2474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</a:t>
            </a:r>
            <a:r>
              <a:rPr b="0" lang="en-US" sz="2600">
                <a:solidFill>
                  <a:srgbClr val="FF00FF"/>
                </a:solidFill>
              </a:rPr>
              <a:t>&lt;voice&gt;</a:t>
            </a:r>
            <a:r>
              <a:rPr lang="en-US" sz="2600"/>
              <a:t>)</a:t>
            </a:r>
            <a:endParaRPr b="0" sz="2600"/>
          </a:p>
        </p:txBody>
      </p:sp>
      <p:sp>
        <p:nvSpPr>
          <p:cNvPr id="1819" name="Google Shape;1819;g1339e57c8e1_0_2474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820" name="Google Shape;1820;g1339e57c8e1_0_2474"/>
          <p:cNvSpPr txBox="1"/>
          <p:nvPr>
            <p:ph idx="1" type="body"/>
          </p:nvPr>
        </p:nvSpPr>
        <p:spPr>
          <a:xfrm>
            <a:off x="169525" y="949200"/>
            <a:ext cx="9651900" cy="96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/>
              <a:t>Elemento de configuração da linguagem que define, ao mesmo tempo, o timbre de voz (seu gênero) a ser usado pelo robô, e o idioma que será utilizado durante o processo de conversão de texto para fala do serviço IBM Watson.</a:t>
            </a:r>
            <a:endParaRPr b="0" sz="1400"/>
          </a:p>
        </p:txBody>
      </p:sp>
      <p:graphicFrame>
        <p:nvGraphicFramePr>
          <p:cNvPr id="1821" name="Google Shape;1821;g1339e57c8e1_0_2474"/>
          <p:cNvGraphicFramePr/>
          <p:nvPr/>
        </p:nvGraphicFramePr>
        <p:xfrm>
          <a:off x="310175" y="1932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{3060BDB8-072D-433B-BC09-3240AD67E9BE}</a:tableStyleId>
              </a:tblPr>
              <a:tblGrid>
                <a:gridCol w="3170375"/>
                <a:gridCol w="3170375"/>
                <a:gridCol w="31703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Elemento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Atributo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Conteúdo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voice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tone</a:t>
                      </a:r>
                      <a:endParaRPr u="sng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empty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822" name="Google Shape;1822;g1339e57c8e1_0_2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75" y="3145875"/>
            <a:ext cx="4208349" cy="112492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23" name="Google Shape;1823;g1339e57c8e1_0_2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6103" y="3208000"/>
            <a:ext cx="4655121" cy="17706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24" name="Google Shape;1824;g1339e57c8e1_0_2474"/>
          <p:cNvSpPr txBox="1"/>
          <p:nvPr/>
        </p:nvSpPr>
        <p:spPr>
          <a:xfrm>
            <a:off x="5166100" y="4920856"/>
            <a:ext cx="465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Vozes para o serviço de texto para fala do </a:t>
            </a:r>
            <a:r>
              <a:rPr b="1" lang="en-US" sz="1200">
                <a:latin typeface="Verdana"/>
                <a:ea typeface="Verdana"/>
                <a:cs typeface="Verdana"/>
                <a:sym typeface="Verdana"/>
              </a:rPr>
              <a:t>IBM Watson</a:t>
            </a:r>
            <a:endParaRPr b="1"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25" name="Google Shape;1825;g1339e57c8e1_0_2474"/>
          <p:cNvSpPr txBox="1"/>
          <p:nvPr/>
        </p:nvSpPr>
        <p:spPr>
          <a:xfrm>
            <a:off x="310175" y="4235522"/>
            <a:ext cx="420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 </a:t>
            </a: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Comando </a:t>
            </a:r>
            <a:r>
              <a:rPr lang="en-US" sz="12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voice</a:t>
            </a:r>
            <a:endParaRPr b="1"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26" name="Google Shape;1826;g1339e57c8e1_0_2474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1339e57c8e1_0_2487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</a:t>
            </a:r>
            <a:r>
              <a:rPr b="0" lang="en-US" sz="2600">
                <a:solidFill>
                  <a:srgbClr val="FF00FF"/>
                </a:solidFill>
              </a:rPr>
              <a:t>&lt;random&gt;</a:t>
            </a:r>
            <a:r>
              <a:rPr lang="en-US" sz="2600"/>
              <a:t>)</a:t>
            </a:r>
            <a:endParaRPr b="0" sz="2600"/>
          </a:p>
        </p:txBody>
      </p:sp>
      <p:sp>
        <p:nvSpPr>
          <p:cNvPr id="1833" name="Google Shape;1833;g1339e57c8e1_0_2487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834" name="Google Shape;1834;g1339e57c8e1_0_2487"/>
          <p:cNvSpPr txBox="1"/>
          <p:nvPr>
            <p:ph idx="1" type="body"/>
          </p:nvPr>
        </p:nvSpPr>
        <p:spPr>
          <a:xfrm>
            <a:off x="169525" y="949200"/>
            <a:ext cx="9651900" cy="154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/>
              <a:t>Gera um número inteiro aleatório no intervalo fechado </a:t>
            </a:r>
            <a:r>
              <a:rPr lang="en-US" sz="1400"/>
              <a:t>[min, max]</a:t>
            </a:r>
            <a:r>
              <a:rPr b="0" lang="en-US" sz="1400"/>
              <a:t>. O seu atributo </a:t>
            </a:r>
            <a:r>
              <a:rPr lang="en-US" sz="1400">
                <a:solidFill>
                  <a:schemeClr val="accent1"/>
                </a:solidFill>
              </a:rPr>
              <a:t>min</a:t>
            </a:r>
            <a:r>
              <a:rPr b="0" lang="en-US" sz="1400"/>
              <a:t>, define o limite inferior, e o seu atributo </a:t>
            </a:r>
            <a:r>
              <a:rPr lang="en-US" sz="1400">
                <a:solidFill>
                  <a:schemeClr val="accent1"/>
                </a:solidFill>
              </a:rPr>
              <a:t>max</a:t>
            </a:r>
            <a:r>
              <a:rPr b="0" lang="en-US" sz="1400"/>
              <a:t>, define o limite superior do número aleatório a ser gerado. O valor gerado pela função aleatória é armazenado em uma região especial da memória do robô, que funciona como um vetor. O caractere </a:t>
            </a:r>
            <a:r>
              <a:rPr lang="en-US" sz="1400"/>
              <a:t>$</a:t>
            </a:r>
            <a:r>
              <a:rPr b="0" lang="en-US" sz="1400"/>
              <a:t> acessa o elemento no final do vetor.</a:t>
            </a:r>
            <a:endParaRPr b="0" sz="1400"/>
          </a:p>
        </p:txBody>
      </p:sp>
      <p:graphicFrame>
        <p:nvGraphicFramePr>
          <p:cNvPr id="1835" name="Google Shape;1835;g1339e57c8e1_0_2487"/>
          <p:cNvGraphicFramePr/>
          <p:nvPr/>
        </p:nvGraphicFramePr>
        <p:xfrm>
          <a:off x="310188" y="226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{3060BDB8-072D-433B-BC09-3240AD67E9BE}</a:tableStyleId>
              </a:tblPr>
              <a:tblGrid>
                <a:gridCol w="3170375"/>
                <a:gridCol w="3170375"/>
                <a:gridCol w="31703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Elemento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Atributo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Conteúdo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random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id, </a:t>
                      </a:r>
                      <a:r>
                        <a:rPr lang="en-US" u="sng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min</a:t>
                      </a: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en-US" u="sng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max</a:t>
                      </a:r>
                      <a:endParaRPr u="sng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empty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836" name="Google Shape;1836;g1339e57c8e1_0_2487"/>
          <p:cNvPicPr preferRelativeResize="0"/>
          <p:nvPr/>
        </p:nvPicPr>
        <p:blipFill rotWithShape="1">
          <a:blip r:embed="rId3">
            <a:alphaModFix/>
          </a:blip>
          <a:srcRect b="4033" l="1613" r="606" t="3655"/>
          <a:stretch/>
        </p:blipFill>
        <p:spPr>
          <a:xfrm>
            <a:off x="283813" y="3364775"/>
            <a:ext cx="9563851" cy="138492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37" name="Google Shape;1837;g1339e57c8e1_0_2487"/>
          <p:cNvSpPr txBox="1"/>
          <p:nvPr/>
        </p:nvSpPr>
        <p:spPr>
          <a:xfrm>
            <a:off x="257525" y="4728000"/>
            <a:ext cx="956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 </a:t>
            </a: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Comando </a:t>
            </a:r>
            <a:r>
              <a:rPr lang="en-US" sz="12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random</a:t>
            </a:r>
            <a:endParaRPr b="1"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38" name="Google Shape;1838;g1339e57c8e1_0_2487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339e57c8e1_0_2498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</a:t>
            </a:r>
            <a:r>
              <a:rPr b="0" lang="en-US" sz="2600">
                <a:solidFill>
                  <a:srgbClr val="FF00FF"/>
                </a:solidFill>
              </a:rPr>
              <a:t>&lt;wait&gt;</a:t>
            </a:r>
            <a:r>
              <a:rPr lang="en-US" sz="2600"/>
              <a:t>)</a:t>
            </a:r>
            <a:endParaRPr b="0" sz="2600"/>
          </a:p>
        </p:txBody>
      </p:sp>
      <p:sp>
        <p:nvSpPr>
          <p:cNvPr id="1845" name="Google Shape;1845;g1339e57c8e1_0_2498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846" name="Google Shape;1846;g1339e57c8e1_0_2498"/>
          <p:cNvSpPr txBox="1"/>
          <p:nvPr>
            <p:ph idx="1" type="body"/>
          </p:nvPr>
        </p:nvSpPr>
        <p:spPr>
          <a:xfrm>
            <a:off x="169525" y="1025400"/>
            <a:ext cx="9651900" cy="154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/>
              <a:t>Este comando pausa a execução do script pelo intervalo de tempo definido no seu atributo </a:t>
            </a:r>
            <a:r>
              <a:rPr lang="en-US" sz="1400">
                <a:solidFill>
                  <a:schemeClr val="accent1"/>
                </a:solidFill>
              </a:rPr>
              <a:t>duration</a:t>
            </a:r>
            <a:r>
              <a:rPr b="0" lang="en-US" sz="1400"/>
              <a:t>. A unidade de tempo usada é o milissegundo.</a:t>
            </a:r>
            <a:endParaRPr b="0" sz="14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/>
              <a:t> </a:t>
            </a:r>
            <a:endParaRPr b="0" sz="1400"/>
          </a:p>
        </p:txBody>
      </p:sp>
      <p:graphicFrame>
        <p:nvGraphicFramePr>
          <p:cNvPr id="1847" name="Google Shape;1847;g1339e57c8e1_0_2498"/>
          <p:cNvGraphicFramePr/>
          <p:nvPr/>
        </p:nvGraphicFramePr>
        <p:xfrm>
          <a:off x="324438" y="1912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{3060BDB8-072D-433B-BC09-3240AD67E9BE}</a:tableStyleId>
              </a:tblPr>
              <a:tblGrid>
                <a:gridCol w="3170375"/>
                <a:gridCol w="3170375"/>
                <a:gridCol w="31703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Elemento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Atributo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Conteúdo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wait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id, </a:t>
                      </a:r>
                      <a:r>
                        <a:rPr lang="en-US" u="sng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duration</a:t>
                      </a:r>
                      <a:endParaRPr u="sng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empty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848" name="Google Shape;1848;g1339e57c8e1_0_24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00" y="3202925"/>
            <a:ext cx="9511125" cy="137562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49" name="Google Shape;1849;g1339e57c8e1_0_2498"/>
          <p:cNvSpPr txBox="1"/>
          <p:nvPr/>
        </p:nvSpPr>
        <p:spPr>
          <a:xfrm>
            <a:off x="310300" y="4578550"/>
            <a:ext cx="951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 </a:t>
            </a: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Comando </a:t>
            </a:r>
            <a:r>
              <a:rPr lang="en-US" sz="12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wait</a:t>
            </a:r>
            <a:endParaRPr b="1"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50" name="Google Shape;1850;g1339e57c8e1_0_2498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1339e57c8e1_0_2509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</a:t>
            </a:r>
            <a:r>
              <a:rPr b="0" lang="en-US" sz="2600">
                <a:solidFill>
                  <a:srgbClr val="FF00FF"/>
                </a:solidFill>
              </a:rPr>
              <a:t>&lt;talk&gt;</a:t>
            </a:r>
            <a:r>
              <a:rPr lang="en-US" sz="2600"/>
              <a:t>)</a:t>
            </a:r>
            <a:endParaRPr b="0" sz="2600"/>
          </a:p>
        </p:txBody>
      </p:sp>
      <p:sp>
        <p:nvSpPr>
          <p:cNvPr id="1857" name="Google Shape;1857;g1339e57c8e1_0_2509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858" name="Google Shape;1858;g1339e57c8e1_0_2509"/>
          <p:cNvSpPr txBox="1"/>
          <p:nvPr>
            <p:ph idx="1" type="body"/>
          </p:nvPr>
        </p:nvSpPr>
        <p:spPr>
          <a:xfrm>
            <a:off x="169525" y="853105"/>
            <a:ext cx="9651900" cy="154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/>
              <a:t>Através do uso do comando </a:t>
            </a:r>
            <a:r>
              <a:rPr b="0" lang="en-US" sz="1400">
                <a:solidFill>
                  <a:srgbClr val="FF00FF"/>
                </a:solidFill>
              </a:rPr>
              <a:t>&lt;talk&gt;</a:t>
            </a:r>
            <a:r>
              <a:rPr b="0" lang="en-US" sz="1400"/>
              <a:t> o robô pode falar um texto especificado. Ao se definir o texto a ser falado é possível utilizar o conteúdo da memória do robô como parte do texto, utilizando-se, no corpo do texto, o caractere </a:t>
            </a:r>
            <a:r>
              <a:rPr lang="en-US" sz="1400"/>
              <a:t>$</a:t>
            </a:r>
            <a:r>
              <a:rPr b="0" lang="en-US" sz="1400"/>
              <a:t>, que referencia uma área especial da memória do robô ou a notação </a:t>
            </a:r>
            <a:r>
              <a:rPr lang="en-US" sz="1400"/>
              <a:t>#var</a:t>
            </a:r>
            <a:r>
              <a:rPr b="0" lang="en-US" sz="1400"/>
              <a:t> que referencia o conteúdo de uma variável definida pelo usuário.</a:t>
            </a:r>
            <a:endParaRPr b="0" sz="14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/>
              <a:t> </a:t>
            </a:r>
            <a:endParaRPr b="0" sz="1400"/>
          </a:p>
        </p:txBody>
      </p:sp>
      <p:graphicFrame>
        <p:nvGraphicFramePr>
          <p:cNvPr id="1859" name="Google Shape;1859;g1339e57c8e1_0_2509"/>
          <p:cNvGraphicFramePr/>
          <p:nvPr/>
        </p:nvGraphicFramePr>
        <p:xfrm>
          <a:off x="324438" y="2065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{3060BDB8-072D-433B-BC09-3240AD67E9BE}</a:tableStyleId>
              </a:tblPr>
              <a:tblGrid>
                <a:gridCol w="3170375"/>
                <a:gridCol w="3170375"/>
                <a:gridCol w="31703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Elemento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Atributo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Conteúdo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talk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</a:t>
                      </a:r>
                      <a:endParaRPr u="sng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text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860" name="Google Shape;1860;g1339e57c8e1_0_25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50" y="3070375"/>
            <a:ext cx="9496774" cy="19767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61" name="Google Shape;1861;g1339e57c8e1_0_2509"/>
          <p:cNvSpPr txBox="1"/>
          <p:nvPr/>
        </p:nvSpPr>
        <p:spPr>
          <a:xfrm>
            <a:off x="324450" y="5004953"/>
            <a:ext cx="949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 Comando </a:t>
            </a:r>
            <a:r>
              <a:rPr lang="en-US" sz="12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talk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1862" name="Google Shape;1862;g1339e57c8e1_0_2509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1339e57c8e1_0_2520"/>
          <p:cNvSpPr/>
          <p:nvPr/>
        </p:nvSpPr>
        <p:spPr>
          <a:xfrm>
            <a:off x="2377025" y="4100650"/>
            <a:ext cx="247500" cy="17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9" name="Google Shape;1869;g1339e57c8e1_0_2520"/>
          <p:cNvSpPr/>
          <p:nvPr/>
        </p:nvSpPr>
        <p:spPr>
          <a:xfrm>
            <a:off x="1929350" y="4100650"/>
            <a:ext cx="247500" cy="17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g1339e57c8e1_0_2520"/>
          <p:cNvSpPr/>
          <p:nvPr/>
        </p:nvSpPr>
        <p:spPr>
          <a:xfrm>
            <a:off x="3577175" y="4100650"/>
            <a:ext cx="247500" cy="17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1" name="Google Shape;1871;g1339e57c8e1_0_2520"/>
          <p:cNvSpPr/>
          <p:nvPr/>
        </p:nvSpPr>
        <p:spPr>
          <a:xfrm>
            <a:off x="4053425" y="4310200"/>
            <a:ext cx="247500" cy="177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g1339e57c8e1_0_2520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</a:t>
            </a:r>
            <a:r>
              <a:rPr b="0" lang="en-US" sz="2600"/>
              <a:t>Acessando a memória do robô usando o caractere </a:t>
            </a:r>
            <a:r>
              <a:rPr lang="en-US" sz="2600"/>
              <a:t>$)</a:t>
            </a:r>
            <a:endParaRPr b="0" sz="2600"/>
          </a:p>
        </p:txBody>
      </p:sp>
      <p:sp>
        <p:nvSpPr>
          <p:cNvPr id="1873" name="Google Shape;1873;g1339e57c8e1_0_2520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874" name="Google Shape;1874;g1339e57c8e1_0_2520"/>
          <p:cNvSpPr txBox="1"/>
          <p:nvPr>
            <p:ph idx="1" type="body"/>
          </p:nvPr>
        </p:nvSpPr>
        <p:spPr>
          <a:xfrm>
            <a:off x="169525" y="853102"/>
            <a:ext cx="9651900" cy="90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/>
              <a:t>O caractere </a:t>
            </a:r>
            <a:r>
              <a:rPr lang="en-US" sz="1400"/>
              <a:t>$</a:t>
            </a:r>
            <a:r>
              <a:rPr b="0" lang="en-US" sz="1400"/>
              <a:t>, por convenção, faz referência ao valor no final do array na memória que armazena as respostas retornadas pelos comandos de interação com o usuário, são eles: </a:t>
            </a:r>
            <a:r>
              <a:rPr b="0" lang="en-US" sz="1400">
                <a:solidFill>
                  <a:srgbClr val="FF00FF"/>
                </a:solidFill>
              </a:rPr>
              <a:t>&lt;listen&gt;</a:t>
            </a:r>
            <a:r>
              <a:rPr b="0" lang="en-US" sz="1400"/>
              <a:t>, </a:t>
            </a:r>
            <a:r>
              <a:rPr b="0" lang="en-US" sz="1400">
                <a:solidFill>
                  <a:srgbClr val="FF00FF"/>
                </a:solidFill>
              </a:rPr>
              <a:t>&lt;userEmotion&gt;</a:t>
            </a:r>
            <a:r>
              <a:rPr b="0" lang="en-US" sz="1400"/>
              <a:t> e, os valores gerados pelo comando </a:t>
            </a:r>
            <a:r>
              <a:rPr b="0" lang="en-US" sz="1400">
                <a:solidFill>
                  <a:srgbClr val="FF00FF"/>
                </a:solidFill>
              </a:rPr>
              <a:t>&lt;random&gt;</a:t>
            </a:r>
            <a:r>
              <a:rPr b="0" lang="en-US" sz="1400"/>
              <a:t>.</a:t>
            </a:r>
            <a:endParaRPr b="0" sz="1400"/>
          </a:p>
        </p:txBody>
      </p:sp>
      <p:sp>
        <p:nvSpPr>
          <p:cNvPr id="1875" name="Google Shape;1875;g1339e57c8e1_0_2520"/>
          <p:cNvSpPr txBox="1"/>
          <p:nvPr/>
        </p:nvSpPr>
        <p:spPr>
          <a:xfrm>
            <a:off x="1134275" y="4672000"/>
            <a:ext cx="392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Memória (Indexada por </a:t>
            </a:r>
            <a:r>
              <a:rPr b="1"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$</a:t>
            </a: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</a:t>
            </a:r>
            <a:endParaRPr>
              <a:solidFill>
                <a:srgbClr val="FF00FF"/>
              </a:solidFill>
            </a:endParaRPr>
          </a:p>
        </p:txBody>
      </p:sp>
      <p:graphicFrame>
        <p:nvGraphicFramePr>
          <p:cNvPr id="1876" name="Google Shape;1876;g1339e57c8e1_0_2520"/>
          <p:cNvGraphicFramePr/>
          <p:nvPr/>
        </p:nvGraphicFramePr>
        <p:xfrm>
          <a:off x="1834100" y="4096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{3060BDB8-072D-433B-BC09-3240AD67E9BE}</a:tableStyleId>
              </a:tblPr>
              <a:tblGrid>
                <a:gridCol w="443175"/>
                <a:gridCol w="472025"/>
                <a:gridCol w="731525"/>
                <a:gridCol w="482075"/>
                <a:gridCol w="4527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 - -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- -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$-1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$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77" name="Google Shape;1877;g1339e57c8e1_0_2520"/>
          <p:cNvSpPr txBox="1"/>
          <p:nvPr>
            <p:ph idx="1" type="body"/>
          </p:nvPr>
        </p:nvSpPr>
        <p:spPr>
          <a:xfrm>
            <a:off x="5031650" y="2190750"/>
            <a:ext cx="3427800" cy="2276400"/>
          </a:xfrm>
          <a:prstGeom prst="rect">
            <a:avLst/>
          </a:prstGeom>
          <a:solidFill>
            <a:srgbClr val="F3F3F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500"/>
              <a:t>&lt;</a:t>
            </a:r>
            <a:r>
              <a:rPr b="0" lang="en-US" sz="1500">
                <a:solidFill>
                  <a:srgbClr val="FF00FF"/>
                </a:solidFill>
              </a:rPr>
              <a:t>listen</a:t>
            </a:r>
            <a:r>
              <a:rPr b="0" lang="en-US" sz="1500"/>
              <a:t> /&gt;</a:t>
            </a:r>
            <a:endParaRPr b="0"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500"/>
              <a:t>&lt;</a:t>
            </a:r>
            <a:r>
              <a:rPr b="0" lang="en-US" sz="1500">
                <a:solidFill>
                  <a:srgbClr val="FF00FF"/>
                </a:solidFill>
              </a:rPr>
              <a:t>random</a:t>
            </a:r>
            <a:r>
              <a:rPr b="0" lang="en-US" sz="1500"/>
              <a:t> </a:t>
            </a:r>
            <a:r>
              <a:rPr b="0" lang="en-US" sz="1500">
                <a:solidFill>
                  <a:srgbClr val="0000FF"/>
                </a:solidFill>
              </a:rPr>
              <a:t>min</a:t>
            </a:r>
            <a:r>
              <a:rPr b="0" lang="en-US" sz="1500"/>
              <a:t>=”1” </a:t>
            </a:r>
            <a:r>
              <a:rPr b="0" lang="en-US" sz="1500">
                <a:solidFill>
                  <a:srgbClr val="0000FF"/>
                </a:solidFill>
              </a:rPr>
              <a:t>max</a:t>
            </a:r>
            <a:r>
              <a:rPr b="0" lang="en-US" sz="1500"/>
              <a:t>=”5” /&gt;</a:t>
            </a:r>
            <a:endParaRPr b="0" sz="15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500"/>
              <a:t>.</a:t>
            </a:r>
            <a:endParaRPr b="0" sz="15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500"/>
              <a:t>.</a:t>
            </a:r>
            <a:endParaRPr b="0" sz="15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500"/>
              <a:t>.</a:t>
            </a:r>
            <a:endParaRPr b="0"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500"/>
              <a:t>&lt;</a:t>
            </a:r>
            <a:r>
              <a:rPr b="0" lang="en-US" sz="1500">
                <a:solidFill>
                  <a:srgbClr val="FF00FF"/>
                </a:solidFill>
              </a:rPr>
              <a:t>listen</a:t>
            </a:r>
            <a:r>
              <a:rPr b="0" lang="en-US" sz="1500"/>
              <a:t> /&gt;</a:t>
            </a:r>
            <a:endParaRPr b="0"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500"/>
              <a:t>	.</a:t>
            </a:r>
            <a:endParaRPr b="0" sz="15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500"/>
              <a:t>&lt;</a:t>
            </a:r>
            <a:r>
              <a:rPr b="0" lang="en-US" sz="1500">
                <a:solidFill>
                  <a:srgbClr val="FF00FF"/>
                </a:solidFill>
              </a:rPr>
              <a:t>userEmotion</a:t>
            </a:r>
            <a:r>
              <a:rPr b="0" lang="en-US" sz="1500"/>
              <a:t> /&gt;</a:t>
            </a:r>
            <a:endParaRPr b="0" sz="1500"/>
          </a:p>
        </p:txBody>
      </p:sp>
      <p:cxnSp>
        <p:nvCxnSpPr>
          <p:cNvPr id="1878" name="Google Shape;1878;g1339e57c8e1_0_2520"/>
          <p:cNvCxnSpPr>
            <a:endCxn id="1869" idx="0"/>
          </p:cNvCxnSpPr>
          <p:nvPr/>
        </p:nvCxnSpPr>
        <p:spPr>
          <a:xfrm flipH="1">
            <a:off x="2053100" y="2362150"/>
            <a:ext cx="3033300" cy="1738500"/>
          </a:xfrm>
          <a:prstGeom prst="bentConnector2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9" name="Google Shape;1879;g1339e57c8e1_0_2520"/>
          <p:cNvCxnSpPr>
            <a:endCxn id="1868" idx="0"/>
          </p:cNvCxnSpPr>
          <p:nvPr/>
        </p:nvCxnSpPr>
        <p:spPr>
          <a:xfrm flipH="1">
            <a:off x="2500775" y="2619250"/>
            <a:ext cx="2614200" cy="1481400"/>
          </a:xfrm>
          <a:prstGeom prst="bentConnector2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0" name="Google Shape;1880;g1339e57c8e1_0_2520"/>
          <p:cNvCxnSpPr>
            <a:endCxn id="1870" idx="0"/>
          </p:cNvCxnSpPr>
          <p:nvPr/>
        </p:nvCxnSpPr>
        <p:spPr>
          <a:xfrm flipH="1">
            <a:off x="3700925" y="3676750"/>
            <a:ext cx="1423500" cy="423900"/>
          </a:xfrm>
          <a:prstGeom prst="bentConnector2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1" name="Google Shape;1881;g1339e57c8e1_0_2520"/>
          <p:cNvCxnSpPr>
            <a:endCxn id="1871" idx="2"/>
          </p:cNvCxnSpPr>
          <p:nvPr/>
        </p:nvCxnSpPr>
        <p:spPr>
          <a:xfrm flipH="1">
            <a:off x="4177175" y="4229200"/>
            <a:ext cx="947400" cy="258300"/>
          </a:xfrm>
          <a:prstGeom prst="bentConnector4">
            <a:avLst>
              <a:gd fmla="val 43469" name="adj1"/>
              <a:gd fmla="val 192189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2" name="Google Shape;1882;g1339e57c8e1_0_2520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1d2d135963_2_76"/>
          <p:cNvSpPr txBox="1"/>
          <p:nvPr>
            <p:ph idx="1" type="body"/>
          </p:nvPr>
        </p:nvSpPr>
        <p:spPr>
          <a:xfrm>
            <a:off x="169333" y="1311964"/>
            <a:ext cx="9651900" cy="4085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0160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rPr lang="en-US" sz="3200"/>
              <a:t>                       Perguntas</a:t>
            </a:r>
            <a:endParaRPr/>
          </a:p>
        </p:txBody>
      </p:sp>
      <p:sp>
        <p:nvSpPr>
          <p:cNvPr id="723" name="Google Shape;723;g11d2d135963_2_76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4" name="Google Shape;724;g11d2d135963_2_76"/>
          <p:cNvSpPr txBox="1"/>
          <p:nvPr/>
        </p:nvSpPr>
        <p:spPr>
          <a:xfrm>
            <a:off x="1319633" y="5503007"/>
            <a:ext cx="76155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 Luzia de Melo – Robôs Socialmente Assistivos: Desenvolvendo Sessões de </a:t>
            </a:r>
            <a:r>
              <a:rPr b="0" i="0" lang="en-US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Terapia Multissensorial com o Robô EVA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5" name="Google Shape;725;g11d2d135963_2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275" y="2309250"/>
            <a:ext cx="1813325" cy="24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1339e57c8e1_0_2539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</a:t>
            </a:r>
            <a:r>
              <a:rPr b="0" lang="en-US" sz="2600">
                <a:solidFill>
                  <a:srgbClr val="FF00FF"/>
                </a:solidFill>
              </a:rPr>
              <a:t>&lt;stop&gt;</a:t>
            </a:r>
            <a:r>
              <a:rPr lang="en-US" sz="2600"/>
              <a:t>)</a:t>
            </a:r>
            <a:endParaRPr b="0" sz="2600"/>
          </a:p>
        </p:txBody>
      </p:sp>
      <p:sp>
        <p:nvSpPr>
          <p:cNvPr id="1889" name="Google Shape;1889;g1339e57c8e1_0_2539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890" name="Google Shape;1890;g1339e57c8e1_0_2539"/>
          <p:cNvSpPr txBox="1"/>
          <p:nvPr>
            <p:ph idx="1" type="body"/>
          </p:nvPr>
        </p:nvSpPr>
        <p:spPr>
          <a:xfrm>
            <a:off x="169525" y="929304"/>
            <a:ext cx="9651900" cy="44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/>
              <a:t>Este comando é muito simples e como o nome sugere, ele interrompe a execução do script.</a:t>
            </a:r>
            <a:endParaRPr b="0" sz="1400"/>
          </a:p>
        </p:txBody>
      </p:sp>
      <p:graphicFrame>
        <p:nvGraphicFramePr>
          <p:cNvPr id="1891" name="Google Shape;1891;g1339e57c8e1_0_2539"/>
          <p:cNvGraphicFramePr/>
          <p:nvPr/>
        </p:nvGraphicFramePr>
        <p:xfrm>
          <a:off x="324438" y="2293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{3060BDB8-072D-433B-BC09-3240AD67E9BE}</a:tableStyleId>
              </a:tblPr>
              <a:tblGrid>
                <a:gridCol w="3170375"/>
                <a:gridCol w="3170375"/>
                <a:gridCol w="31703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Elemento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Atributo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Conteúdo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stop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u="sng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empty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92" name="Google Shape;1892;g1339e57c8e1_0_2539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1339e57c8e1_0_2548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</a:t>
            </a:r>
            <a:r>
              <a:rPr b="0" lang="en-US" sz="2600">
                <a:solidFill>
                  <a:srgbClr val="FF00FF"/>
                </a:solidFill>
              </a:rPr>
              <a:t>&lt;light&gt;</a:t>
            </a:r>
            <a:r>
              <a:rPr lang="en-US" sz="2600"/>
              <a:t>)</a:t>
            </a:r>
            <a:endParaRPr b="0" sz="2600"/>
          </a:p>
        </p:txBody>
      </p:sp>
      <p:sp>
        <p:nvSpPr>
          <p:cNvPr id="1899" name="Google Shape;1899;g1339e57c8e1_0_2548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900" name="Google Shape;1900;g1339e57c8e1_0_2548"/>
          <p:cNvSpPr txBox="1"/>
          <p:nvPr>
            <p:ph idx="1" type="body"/>
          </p:nvPr>
        </p:nvSpPr>
        <p:spPr>
          <a:xfrm>
            <a:off x="169525" y="853101"/>
            <a:ext cx="9651900" cy="114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/>
              <a:t>Controla a lâmpada inteligente. O seu atributo </a:t>
            </a:r>
            <a:r>
              <a:rPr lang="en-US" sz="1400">
                <a:solidFill>
                  <a:schemeClr val="accent1"/>
                </a:solidFill>
              </a:rPr>
              <a:t>state</a:t>
            </a:r>
            <a:r>
              <a:rPr b="0" lang="en-US" sz="1400"/>
              <a:t> pode assumir os valores "</a:t>
            </a:r>
            <a:r>
              <a:rPr lang="en-US" sz="1400"/>
              <a:t>ON</a:t>
            </a:r>
            <a:r>
              <a:rPr b="0" lang="en-US" sz="1400"/>
              <a:t>" e "</a:t>
            </a:r>
            <a:r>
              <a:rPr lang="en-US" sz="1400"/>
              <a:t>OFF</a:t>
            </a:r>
            <a:r>
              <a:rPr b="0" lang="en-US" sz="1400"/>
              <a:t>" e o atributo </a:t>
            </a:r>
            <a:r>
              <a:rPr lang="en-US" sz="1400">
                <a:solidFill>
                  <a:schemeClr val="accent1"/>
                </a:solidFill>
              </a:rPr>
              <a:t>color</a:t>
            </a:r>
            <a:r>
              <a:rPr b="0" lang="en-US" sz="1400"/>
              <a:t> define a cor da lâmpada. Essa cor pode ser indicada usando-se a representação hexadecimal RGB "#00ff00" ou alguma das cores da lista predefinida: "WHITE", "BLACK", "RED", "PINK", "GREEN", "YELLOW", "BLUE".</a:t>
            </a:r>
            <a:endParaRPr b="0" sz="1400"/>
          </a:p>
        </p:txBody>
      </p:sp>
      <p:graphicFrame>
        <p:nvGraphicFramePr>
          <p:cNvPr id="1901" name="Google Shape;1901;g1339e57c8e1_0_2548"/>
          <p:cNvGraphicFramePr/>
          <p:nvPr/>
        </p:nvGraphicFramePr>
        <p:xfrm>
          <a:off x="324438" y="202284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{3060BDB8-072D-433B-BC09-3240AD67E9BE}</a:tableStyleId>
              </a:tblPr>
              <a:tblGrid>
                <a:gridCol w="3170375"/>
                <a:gridCol w="3170375"/>
                <a:gridCol w="31703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Elemento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Atributo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Conteúdo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light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id, </a:t>
                      </a:r>
                      <a:r>
                        <a:rPr lang="en-US" u="sng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state</a:t>
                      </a: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color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empty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02" name="Google Shape;1902;g1339e57c8e1_0_2548"/>
          <p:cNvSpPr txBox="1"/>
          <p:nvPr/>
        </p:nvSpPr>
        <p:spPr>
          <a:xfrm>
            <a:off x="993575" y="5177245"/>
            <a:ext cx="8172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 Comando </a:t>
            </a:r>
            <a:r>
              <a:rPr lang="en-US" sz="12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light</a:t>
            </a:r>
            <a:endParaRPr>
              <a:solidFill>
                <a:srgbClr val="FF00FF"/>
              </a:solidFill>
            </a:endParaRPr>
          </a:p>
        </p:txBody>
      </p:sp>
      <p:pic>
        <p:nvPicPr>
          <p:cNvPr id="1903" name="Google Shape;1903;g1339e57c8e1_0_25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76" y="2923776"/>
            <a:ext cx="8813601" cy="23040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04" name="Google Shape;1904;g1339e57c8e1_0_2548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1339e57c8e1_0_2559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</a:t>
            </a:r>
            <a:r>
              <a:rPr b="0" lang="en-US" sz="2600">
                <a:solidFill>
                  <a:srgbClr val="FF00FF"/>
                </a:solidFill>
              </a:rPr>
              <a:t>&lt;goto&gt;</a:t>
            </a:r>
            <a:r>
              <a:rPr lang="en-US" sz="2600"/>
              <a:t>)</a:t>
            </a:r>
            <a:endParaRPr b="0" sz="2600"/>
          </a:p>
        </p:txBody>
      </p:sp>
      <p:sp>
        <p:nvSpPr>
          <p:cNvPr id="1911" name="Google Shape;1911;g1339e57c8e1_0_2559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912" name="Google Shape;1912;g1339e57c8e1_0_2559"/>
          <p:cNvSpPr txBox="1"/>
          <p:nvPr>
            <p:ph idx="1" type="body"/>
          </p:nvPr>
        </p:nvSpPr>
        <p:spPr>
          <a:xfrm>
            <a:off x="169525" y="853101"/>
            <a:ext cx="9651900" cy="114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/>
              <a:t>Altera o fluxo de execução do script para o comando com </a:t>
            </a:r>
            <a:r>
              <a:rPr lang="en-US" sz="1400">
                <a:solidFill>
                  <a:schemeClr val="accent5"/>
                </a:solidFill>
              </a:rPr>
              <a:t>id</a:t>
            </a:r>
            <a:r>
              <a:rPr b="0" lang="en-US" sz="1400"/>
              <a:t> referenciado em seu atributo </a:t>
            </a:r>
            <a:r>
              <a:rPr lang="en-US" sz="1400">
                <a:solidFill>
                  <a:schemeClr val="accent5"/>
                </a:solidFill>
              </a:rPr>
              <a:t>target</a:t>
            </a:r>
            <a:r>
              <a:rPr b="0" lang="en-US" sz="1400"/>
              <a:t>. O atributo </a:t>
            </a:r>
            <a:r>
              <a:rPr lang="en-US" sz="1400">
                <a:solidFill>
                  <a:schemeClr val="accent5"/>
                </a:solidFill>
              </a:rPr>
              <a:t>id</a:t>
            </a:r>
            <a:r>
              <a:rPr b="0" lang="en-US" sz="1400"/>
              <a:t> define o rótulo que será usado como valor no atributo </a:t>
            </a:r>
            <a:r>
              <a:rPr lang="en-US" sz="1400">
                <a:solidFill>
                  <a:schemeClr val="accent5"/>
                </a:solidFill>
              </a:rPr>
              <a:t>target</a:t>
            </a:r>
            <a:r>
              <a:rPr b="0" lang="en-US" sz="1400"/>
              <a:t> do comando </a:t>
            </a:r>
            <a:r>
              <a:rPr b="0" lang="en-US" sz="1400">
                <a:solidFill>
                  <a:srgbClr val="FF00FF"/>
                </a:solidFill>
              </a:rPr>
              <a:t>&lt;goto&gt;</a:t>
            </a:r>
            <a:r>
              <a:rPr b="0" lang="en-US" sz="1400"/>
              <a:t>.</a:t>
            </a:r>
            <a:endParaRPr b="0" sz="14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/>
              <a:t> </a:t>
            </a:r>
            <a:endParaRPr b="0" sz="1400"/>
          </a:p>
        </p:txBody>
      </p:sp>
      <p:graphicFrame>
        <p:nvGraphicFramePr>
          <p:cNvPr id="1913" name="Google Shape;1913;g1339e57c8e1_0_2559"/>
          <p:cNvGraphicFramePr/>
          <p:nvPr/>
        </p:nvGraphicFramePr>
        <p:xfrm>
          <a:off x="324438" y="1760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{3060BDB8-072D-433B-BC09-3240AD67E9BE}</a:tableStyleId>
              </a:tblPr>
              <a:tblGrid>
                <a:gridCol w="3170375"/>
                <a:gridCol w="3170375"/>
                <a:gridCol w="31703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Elemento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Atributo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Conteúdo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goto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target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empty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14" name="Google Shape;1914;g1339e57c8e1_0_2559"/>
          <p:cNvSpPr txBox="1"/>
          <p:nvPr/>
        </p:nvSpPr>
        <p:spPr>
          <a:xfrm>
            <a:off x="324450" y="4872450"/>
            <a:ext cx="951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 Comando </a:t>
            </a:r>
            <a:r>
              <a:rPr lang="en-US" sz="12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goto</a:t>
            </a:r>
            <a:endParaRPr>
              <a:solidFill>
                <a:srgbClr val="FF00FF"/>
              </a:solidFill>
            </a:endParaRPr>
          </a:p>
        </p:txBody>
      </p:sp>
      <p:pic>
        <p:nvPicPr>
          <p:cNvPr id="1915" name="Google Shape;1915;g1339e57c8e1_0_25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75" y="2940196"/>
            <a:ext cx="9651900" cy="2002304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Google Shape;1916;g1339e57c8e1_0_2559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1339e57c8e1_0_2570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</a:t>
            </a:r>
            <a:r>
              <a:rPr b="0" lang="en-US" sz="2600">
                <a:solidFill>
                  <a:srgbClr val="FF00FF"/>
                </a:solidFill>
              </a:rPr>
              <a:t>&lt;motion&gt;</a:t>
            </a:r>
            <a:r>
              <a:rPr lang="en-US" sz="2600"/>
              <a:t>)</a:t>
            </a:r>
            <a:endParaRPr b="0" sz="2600"/>
          </a:p>
        </p:txBody>
      </p:sp>
      <p:sp>
        <p:nvSpPr>
          <p:cNvPr id="1923" name="Google Shape;1923;g1339e57c8e1_0_2570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924" name="Google Shape;1924;g1339e57c8e1_0_2570"/>
          <p:cNvSpPr txBox="1"/>
          <p:nvPr>
            <p:ph idx="1" type="body"/>
          </p:nvPr>
        </p:nvSpPr>
        <p:spPr>
          <a:xfrm>
            <a:off x="169525" y="853101"/>
            <a:ext cx="9651900" cy="114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/>
              <a:t>O robô pode mover sua cabeça e o comando </a:t>
            </a:r>
            <a:r>
              <a:rPr b="0" lang="en-US" sz="1400">
                <a:solidFill>
                  <a:srgbClr val="FF00FF"/>
                </a:solidFill>
              </a:rPr>
              <a:t>&lt;motion&gt;</a:t>
            </a:r>
            <a:r>
              <a:rPr b="0" lang="en-US" sz="1400"/>
              <a:t> é responsável por controlar este movimento. Ele possui o atributo </a:t>
            </a:r>
            <a:r>
              <a:rPr lang="en-US" sz="1400">
                <a:solidFill>
                  <a:schemeClr val="accent5"/>
                </a:solidFill>
              </a:rPr>
              <a:t>type</a:t>
            </a:r>
            <a:r>
              <a:rPr b="0" lang="en-US" sz="1400"/>
              <a:t> que pode assumir os seguintes valores: "</a:t>
            </a:r>
            <a:r>
              <a:rPr lang="en-US" sz="1400"/>
              <a:t>YES</a:t>
            </a:r>
            <a:r>
              <a:rPr b="0" lang="en-US" sz="1400"/>
              <a:t>", "</a:t>
            </a:r>
            <a:r>
              <a:rPr lang="en-US" sz="1400"/>
              <a:t>NO</a:t>
            </a:r>
            <a:r>
              <a:rPr b="0" lang="en-US" sz="1400"/>
              <a:t>", "</a:t>
            </a:r>
            <a:r>
              <a:rPr lang="en-US" sz="1400"/>
              <a:t>CENTER</a:t>
            </a:r>
            <a:r>
              <a:rPr b="0" lang="en-US" sz="1400"/>
              <a:t>", "</a:t>
            </a:r>
            <a:r>
              <a:rPr lang="en-US" sz="1400"/>
              <a:t>LEFT</a:t>
            </a:r>
            <a:r>
              <a:rPr b="0" lang="en-US" sz="1400"/>
              <a:t>", "</a:t>
            </a:r>
            <a:r>
              <a:rPr lang="en-US" sz="1400"/>
              <a:t>RIGHT</a:t>
            </a:r>
            <a:r>
              <a:rPr b="0" lang="en-US" sz="1400"/>
              <a:t>", "</a:t>
            </a:r>
            <a:r>
              <a:rPr lang="en-US" sz="1400"/>
              <a:t>UP</a:t>
            </a:r>
            <a:r>
              <a:rPr b="0" lang="en-US" sz="1400"/>
              <a:t>", "</a:t>
            </a:r>
            <a:r>
              <a:rPr lang="en-US" sz="1400"/>
              <a:t>DOWN</a:t>
            </a:r>
            <a:r>
              <a:rPr b="0" lang="en-US" sz="1400"/>
              <a:t>", "</a:t>
            </a:r>
            <a:r>
              <a:rPr lang="en-US" sz="1400"/>
              <a:t>ANGRY</a:t>
            </a:r>
            <a:r>
              <a:rPr b="0" lang="en-US" sz="1400"/>
              <a:t>", "</a:t>
            </a:r>
            <a:r>
              <a:rPr lang="en-US" sz="1400"/>
              <a:t>2UP</a:t>
            </a:r>
            <a:r>
              <a:rPr b="0" lang="en-US" sz="1400"/>
              <a:t>", "</a:t>
            </a:r>
            <a:r>
              <a:rPr lang="en-US" sz="1400"/>
              <a:t>2DOWN</a:t>
            </a:r>
            <a:r>
              <a:rPr b="0" lang="en-US" sz="1400"/>
              <a:t>", "</a:t>
            </a:r>
            <a:r>
              <a:rPr lang="en-US" sz="1400"/>
              <a:t>2LEFT</a:t>
            </a:r>
            <a:r>
              <a:rPr b="0" lang="en-US" sz="1400"/>
              <a:t>" e "</a:t>
            </a:r>
            <a:r>
              <a:rPr lang="en-US" sz="1400"/>
              <a:t>2RIGHT</a:t>
            </a:r>
            <a:r>
              <a:rPr b="0" lang="en-US" sz="1400"/>
              <a:t>".</a:t>
            </a:r>
            <a:endParaRPr b="0" sz="14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/>
              <a:t> </a:t>
            </a:r>
            <a:endParaRPr b="0" sz="1400"/>
          </a:p>
        </p:txBody>
      </p:sp>
      <p:graphicFrame>
        <p:nvGraphicFramePr>
          <p:cNvPr id="1925" name="Google Shape;1925;g1339e57c8e1_0_2570"/>
          <p:cNvGraphicFramePr/>
          <p:nvPr/>
        </p:nvGraphicFramePr>
        <p:xfrm>
          <a:off x="324438" y="1912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{3060BDB8-072D-433B-BC09-3240AD67E9BE}</a:tableStyleId>
              </a:tblPr>
              <a:tblGrid>
                <a:gridCol w="3170375"/>
                <a:gridCol w="3170375"/>
                <a:gridCol w="31703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Elemento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Atributo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Conteúdo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motion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id, </a:t>
                      </a:r>
                      <a:r>
                        <a:rPr lang="en-US" u="sng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type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empty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26" name="Google Shape;1926;g1339e57c8e1_0_2570"/>
          <p:cNvSpPr txBox="1"/>
          <p:nvPr/>
        </p:nvSpPr>
        <p:spPr>
          <a:xfrm>
            <a:off x="153850" y="5149100"/>
            <a:ext cx="965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 Comando </a:t>
            </a:r>
            <a:r>
              <a:rPr lang="en-US" sz="12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motion</a:t>
            </a:r>
            <a:endParaRPr>
              <a:solidFill>
                <a:srgbClr val="FF00FF"/>
              </a:solidFill>
            </a:endParaRPr>
          </a:p>
        </p:txBody>
      </p:sp>
      <p:pic>
        <p:nvPicPr>
          <p:cNvPr id="1927" name="Google Shape;1927;g1339e57c8e1_0_25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50" y="2923775"/>
            <a:ext cx="9651899" cy="226190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28" name="Google Shape;1928;g1339e57c8e1_0_2570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1339e57c8e1_0_2581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</a:t>
            </a:r>
            <a:r>
              <a:rPr b="0" lang="en-US" sz="2600">
                <a:solidFill>
                  <a:srgbClr val="FF00FF"/>
                </a:solidFill>
              </a:rPr>
              <a:t>&lt;userEmotion&gt;</a:t>
            </a:r>
            <a:r>
              <a:rPr lang="en-US" sz="2600"/>
              <a:t>)</a:t>
            </a:r>
            <a:endParaRPr b="0" sz="2600"/>
          </a:p>
        </p:txBody>
      </p:sp>
      <p:sp>
        <p:nvSpPr>
          <p:cNvPr id="1935" name="Google Shape;1935;g1339e57c8e1_0_2581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936" name="Google Shape;1936;g1339e57c8e1_0_2581"/>
          <p:cNvSpPr txBox="1"/>
          <p:nvPr>
            <p:ph idx="1" type="body"/>
          </p:nvPr>
        </p:nvSpPr>
        <p:spPr>
          <a:xfrm>
            <a:off x="169525" y="853101"/>
            <a:ext cx="9651900" cy="114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/>
              <a:t>O robô é capaz de reconhecer expressões faciais através de uma webcam. Ele faz isso usando um módulo externo escrito em Python. O módulo recebe a solicitação, ativa a webcam e retorna as seguintes expressões como uma string: "</a:t>
            </a:r>
            <a:r>
              <a:rPr lang="en-US" sz="1400"/>
              <a:t>NEUTRAL</a:t>
            </a:r>
            <a:r>
              <a:rPr b="0" lang="en-US" sz="1400"/>
              <a:t>", "</a:t>
            </a:r>
            <a:r>
              <a:rPr lang="en-US" sz="1400"/>
              <a:t>ANGRY</a:t>
            </a:r>
            <a:r>
              <a:rPr b="0" lang="en-US" sz="1400"/>
              <a:t>", "</a:t>
            </a:r>
            <a:r>
              <a:rPr lang="en-US" sz="1400"/>
              <a:t>DISGUST</a:t>
            </a:r>
            <a:r>
              <a:rPr b="0" lang="en-US" sz="1400"/>
              <a:t>", "</a:t>
            </a:r>
            <a:r>
              <a:rPr lang="en-US" sz="1400"/>
              <a:t>FEAR</a:t>
            </a:r>
            <a:r>
              <a:rPr b="0" lang="en-US" sz="1400"/>
              <a:t>", "</a:t>
            </a:r>
            <a:r>
              <a:rPr lang="en-US" sz="1400"/>
              <a:t>SURPRISE</a:t>
            </a:r>
            <a:r>
              <a:rPr b="0" lang="en-US" sz="1400"/>
              <a:t>", "</a:t>
            </a:r>
            <a:r>
              <a:rPr lang="en-US" sz="1400"/>
              <a:t>HAPPY</a:t>
            </a:r>
            <a:r>
              <a:rPr b="0" lang="en-US" sz="1400"/>
              <a:t>" e "</a:t>
            </a:r>
            <a:r>
              <a:rPr lang="en-US" sz="1400"/>
              <a:t>SAD</a:t>
            </a:r>
            <a:r>
              <a:rPr b="0" lang="en-US" sz="1400"/>
              <a:t>". Essa resposta pode ser usada no restante do script sendo acessada através do caractere </a:t>
            </a:r>
            <a:r>
              <a:rPr lang="en-US" sz="1400"/>
              <a:t>$</a:t>
            </a:r>
            <a:r>
              <a:rPr b="0" lang="en-US" sz="1400"/>
              <a:t>.</a:t>
            </a:r>
            <a:endParaRPr b="0" sz="1400"/>
          </a:p>
        </p:txBody>
      </p:sp>
      <p:graphicFrame>
        <p:nvGraphicFramePr>
          <p:cNvPr id="1937" name="Google Shape;1937;g1339e57c8e1_0_2581"/>
          <p:cNvGraphicFramePr/>
          <p:nvPr/>
        </p:nvGraphicFramePr>
        <p:xfrm>
          <a:off x="324438" y="221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{3060BDB8-072D-433B-BC09-3240AD67E9BE}</a:tableStyleId>
              </a:tblPr>
              <a:tblGrid>
                <a:gridCol w="3170375"/>
                <a:gridCol w="3170375"/>
                <a:gridCol w="31703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Elemento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Atributo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Conteúdo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userEmotion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empty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38" name="Google Shape;1938;g1339e57c8e1_0_2581"/>
          <p:cNvSpPr txBox="1"/>
          <p:nvPr/>
        </p:nvSpPr>
        <p:spPr>
          <a:xfrm>
            <a:off x="324450" y="5115126"/>
            <a:ext cx="951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 Comando </a:t>
            </a:r>
            <a:r>
              <a:rPr lang="en-US" sz="12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userEmotion</a:t>
            </a:r>
            <a:endParaRPr>
              <a:solidFill>
                <a:srgbClr val="FF00FF"/>
              </a:solidFill>
            </a:endParaRPr>
          </a:p>
        </p:txBody>
      </p:sp>
      <p:pic>
        <p:nvPicPr>
          <p:cNvPr id="1939" name="Google Shape;1939;g1339e57c8e1_0_2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25" y="3148224"/>
            <a:ext cx="9666124" cy="199537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40" name="Google Shape;1940;g1339e57c8e1_0_2581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1339e57c8e1_0_2592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</a:t>
            </a:r>
            <a:r>
              <a:rPr b="0" lang="en-US" sz="2600">
                <a:solidFill>
                  <a:srgbClr val="FF00FF"/>
                </a:solidFill>
              </a:rPr>
              <a:t>&lt;evaEmotion&gt;</a:t>
            </a:r>
            <a:r>
              <a:rPr lang="en-US" sz="2600"/>
              <a:t>)</a:t>
            </a:r>
            <a:endParaRPr b="0" sz="2600"/>
          </a:p>
        </p:txBody>
      </p:sp>
      <p:sp>
        <p:nvSpPr>
          <p:cNvPr id="1947" name="Google Shape;1947;g1339e57c8e1_0_2592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948" name="Google Shape;1948;g1339e57c8e1_0_2592"/>
          <p:cNvSpPr txBox="1"/>
          <p:nvPr>
            <p:ph idx="1" type="body"/>
          </p:nvPr>
        </p:nvSpPr>
        <p:spPr>
          <a:xfrm>
            <a:off x="169525" y="853101"/>
            <a:ext cx="9651900" cy="114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/>
              <a:t>Controla a apresentação das expressões do olhar no display de 5.5”. O seu atributo </a:t>
            </a:r>
            <a:r>
              <a:rPr lang="en-US" sz="1400">
                <a:solidFill>
                  <a:schemeClr val="accent5"/>
                </a:solidFill>
              </a:rPr>
              <a:t>emotion</a:t>
            </a:r>
            <a:r>
              <a:rPr b="0" lang="en-US" sz="1400"/>
              <a:t> pode ter os seguintes valores: "</a:t>
            </a:r>
            <a:r>
              <a:rPr lang="en-US" sz="1400"/>
              <a:t>HAPPY</a:t>
            </a:r>
            <a:r>
              <a:rPr b="0" lang="en-US" sz="1400"/>
              <a:t>", "</a:t>
            </a:r>
            <a:r>
              <a:rPr lang="en-US" sz="1400"/>
              <a:t>SAD</a:t>
            </a:r>
            <a:r>
              <a:rPr b="0" lang="en-US" sz="1400"/>
              <a:t>", "</a:t>
            </a:r>
            <a:r>
              <a:rPr lang="en-US" sz="1400"/>
              <a:t>ANGRY</a:t>
            </a:r>
            <a:r>
              <a:rPr b="0" lang="en-US" sz="1400"/>
              <a:t>" e "</a:t>
            </a:r>
            <a:r>
              <a:rPr lang="en-US" sz="1400"/>
              <a:t>NEUTRAL</a:t>
            </a:r>
            <a:r>
              <a:rPr b="0" lang="en-US" sz="1400"/>
              <a:t>".</a:t>
            </a:r>
            <a:endParaRPr b="0" sz="1400"/>
          </a:p>
        </p:txBody>
      </p:sp>
      <p:graphicFrame>
        <p:nvGraphicFramePr>
          <p:cNvPr id="1949" name="Google Shape;1949;g1339e57c8e1_0_2592"/>
          <p:cNvGraphicFramePr/>
          <p:nvPr/>
        </p:nvGraphicFramePr>
        <p:xfrm>
          <a:off x="324438" y="153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{3060BDB8-072D-433B-BC09-3240AD67E9BE}</a:tableStyleId>
              </a:tblPr>
              <a:tblGrid>
                <a:gridCol w="3170375"/>
                <a:gridCol w="3170375"/>
                <a:gridCol w="31703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Elemento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Atributo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Conteúdo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evaEmotion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id, </a:t>
                      </a:r>
                      <a:r>
                        <a:rPr lang="en-US" u="sng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emotion</a:t>
                      </a:r>
                      <a:endParaRPr u="sng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empty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50" name="Google Shape;1950;g1339e57c8e1_0_2592"/>
          <p:cNvSpPr txBox="1"/>
          <p:nvPr/>
        </p:nvSpPr>
        <p:spPr>
          <a:xfrm>
            <a:off x="324450" y="4900603"/>
            <a:ext cx="951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 Comando </a:t>
            </a:r>
            <a:r>
              <a:rPr lang="en-US" sz="12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evaEmotion</a:t>
            </a:r>
            <a:endParaRPr>
              <a:solidFill>
                <a:srgbClr val="FF00FF"/>
              </a:solidFill>
            </a:endParaRPr>
          </a:p>
        </p:txBody>
      </p:sp>
      <p:pic>
        <p:nvPicPr>
          <p:cNvPr id="1951" name="Google Shape;1951;g1339e57c8e1_0_25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25" y="2709100"/>
            <a:ext cx="9666326" cy="2279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g1339e57c8e1_0_2592"/>
          <p:cNvPicPr preferRelativeResize="0"/>
          <p:nvPr/>
        </p:nvPicPr>
        <p:blipFill rotWithShape="1">
          <a:blip r:embed="rId4">
            <a:alphaModFix/>
          </a:blip>
          <a:srcRect b="1390" l="505" r="396" t="0"/>
          <a:stretch/>
        </p:blipFill>
        <p:spPr>
          <a:xfrm>
            <a:off x="4562475" y="2495000"/>
            <a:ext cx="5033975" cy="1957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60000" dist="66675">
              <a:srgbClr val="000000">
                <a:alpha val="28000"/>
              </a:srgbClr>
            </a:outerShdw>
          </a:effectLst>
        </p:spPr>
      </p:pic>
      <p:sp>
        <p:nvSpPr>
          <p:cNvPr id="1953" name="Google Shape;1953;g1339e57c8e1_0_2592"/>
          <p:cNvSpPr txBox="1"/>
          <p:nvPr>
            <p:ph idx="1" type="body"/>
          </p:nvPr>
        </p:nvSpPr>
        <p:spPr>
          <a:xfrm>
            <a:off x="4562475" y="4418500"/>
            <a:ext cx="50340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Expressões sintetizadas pelo robô </a:t>
            </a:r>
            <a:r>
              <a:rPr b="1" lang="en-US" sz="1000">
                <a:latin typeface="Verdana"/>
                <a:ea typeface="Verdana"/>
                <a:cs typeface="Verdana"/>
                <a:sym typeface="Verdana"/>
              </a:rPr>
              <a:t>EVA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54" name="Google Shape;1954;g1339e57c8e1_0_2592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9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g1339e57c8e1_0_2605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</a:t>
            </a:r>
            <a:r>
              <a:rPr b="0" lang="en-US" sz="2600">
                <a:solidFill>
                  <a:srgbClr val="FF00FF"/>
                </a:solidFill>
              </a:rPr>
              <a:t>&lt;macro&gt;</a:t>
            </a:r>
            <a:r>
              <a:rPr lang="en-US" sz="2600"/>
              <a:t>)</a:t>
            </a:r>
            <a:endParaRPr b="0" sz="2600"/>
          </a:p>
        </p:txBody>
      </p:sp>
      <p:sp>
        <p:nvSpPr>
          <p:cNvPr id="1961" name="Google Shape;1961;g1339e57c8e1_0_2605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962" name="Google Shape;1962;g1339e57c8e1_0_2605"/>
          <p:cNvSpPr txBox="1"/>
          <p:nvPr>
            <p:ph idx="1" type="body"/>
          </p:nvPr>
        </p:nvSpPr>
        <p:spPr>
          <a:xfrm>
            <a:off x="169525" y="776901"/>
            <a:ext cx="9651900" cy="114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/>
              <a:t>Uma macro define uma sequência de comandos que podem ser referenciados dentro do elemento </a:t>
            </a:r>
            <a:r>
              <a:rPr b="0" lang="en-US" sz="1400">
                <a:solidFill>
                  <a:srgbClr val="FF00FF"/>
                </a:solidFill>
              </a:rPr>
              <a:t>&lt;script&gt;</a:t>
            </a:r>
            <a:r>
              <a:rPr b="0" lang="en-US" sz="1400"/>
              <a:t> usando o comando </a:t>
            </a:r>
            <a:r>
              <a:rPr b="0" lang="en-US" sz="1400">
                <a:solidFill>
                  <a:srgbClr val="FF00FF"/>
                </a:solidFill>
              </a:rPr>
              <a:t>&lt;useMacro&gt;</a:t>
            </a:r>
            <a:r>
              <a:rPr b="0" lang="en-US" sz="1400"/>
              <a:t>. O elemento </a:t>
            </a:r>
            <a:r>
              <a:rPr b="0" lang="en-US" sz="1400">
                <a:solidFill>
                  <a:srgbClr val="FF00FF"/>
                </a:solidFill>
              </a:rPr>
              <a:t>&lt;macro&gt;</a:t>
            </a:r>
            <a:r>
              <a:rPr b="0" lang="en-US" sz="1400"/>
              <a:t> tem apenas o atributo </a:t>
            </a:r>
            <a:r>
              <a:rPr lang="en-US" sz="1400">
                <a:solidFill>
                  <a:schemeClr val="accent5"/>
                </a:solidFill>
              </a:rPr>
              <a:t>id</a:t>
            </a:r>
            <a:r>
              <a:rPr b="0" lang="en-US" sz="1400"/>
              <a:t> que é usado para identificá-lo. É importante saber que um elemento </a:t>
            </a:r>
            <a:r>
              <a:rPr b="0" lang="en-US" sz="1400">
                <a:solidFill>
                  <a:srgbClr val="FF00FF"/>
                </a:solidFill>
              </a:rPr>
              <a:t>&lt;macro&gt;</a:t>
            </a:r>
            <a:r>
              <a:rPr b="0" lang="en-US" sz="1400"/>
              <a:t> não pode conter a definição de outra </a:t>
            </a:r>
            <a:r>
              <a:rPr b="0" lang="en-US" sz="1400" u="sng"/>
              <a:t>macro</a:t>
            </a:r>
            <a:r>
              <a:rPr b="0" lang="en-US" sz="1400"/>
              <a:t> e não pode, por meio de um comando </a:t>
            </a:r>
            <a:r>
              <a:rPr b="0" lang="en-US" sz="1400">
                <a:solidFill>
                  <a:srgbClr val="FF00FF"/>
                </a:solidFill>
              </a:rPr>
              <a:t>&lt;useMacro&gt;</a:t>
            </a:r>
            <a:r>
              <a:rPr b="0" lang="en-US" sz="1400"/>
              <a:t>, referenciar outra </a:t>
            </a:r>
            <a:r>
              <a:rPr b="0" lang="en-US" sz="1400" u="sng"/>
              <a:t>macro</a:t>
            </a:r>
            <a:r>
              <a:rPr b="0" lang="en-US" sz="1400"/>
              <a:t>.</a:t>
            </a:r>
            <a:endParaRPr b="0" sz="1400"/>
          </a:p>
        </p:txBody>
      </p:sp>
      <p:sp>
        <p:nvSpPr>
          <p:cNvPr id="1963" name="Google Shape;1963;g1339e57c8e1_0_2605"/>
          <p:cNvSpPr txBox="1"/>
          <p:nvPr/>
        </p:nvSpPr>
        <p:spPr>
          <a:xfrm>
            <a:off x="863375" y="5109305"/>
            <a:ext cx="84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 Comando </a:t>
            </a:r>
            <a:r>
              <a:rPr lang="en-US" sz="12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macro</a:t>
            </a:r>
            <a:endParaRPr>
              <a:solidFill>
                <a:srgbClr val="FF00FF"/>
              </a:solidFill>
            </a:endParaRPr>
          </a:p>
        </p:txBody>
      </p:sp>
      <p:pic>
        <p:nvPicPr>
          <p:cNvPr id="1964" name="Google Shape;1964;g1339e57c8e1_0_2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800" y="1996693"/>
            <a:ext cx="8333351" cy="5331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65" name="Google Shape;1965;g1339e57c8e1_0_26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750" y="2705347"/>
            <a:ext cx="8714925" cy="2509968"/>
          </a:xfrm>
          <a:prstGeom prst="rect">
            <a:avLst/>
          </a:prstGeom>
          <a:noFill/>
          <a:ln>
            <a:noFill/>
          </a:ln>
        </p:spPr>
      </p:pic>
      <p:sp>
        <p:nvSpPr>
          <p:cNvPr id="1966" name="Google Shape;1966;g1339e57c8e1_0_2605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1" name="Shape 1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" name="Google Shape;1972;g1339e57c8e1_0_2616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</a:t>
            </a:r>
            <a:r>
              <a:rPr b="0" lang="en-US" sz="2600">
                <a:solidFill>
                  <a:srgbClr val="FF00FF"/>
                </a:solidFill>
              </a:rPr>
              <a:t>&lt;useMacro&gt;</a:t>
            </a:r>
            <a:r>
              <a:rPr lang="en-US" sz="2600"/>
              <a:t>)</a:t>
            </a:r>
            <a:endParaRPr b="0" sz="2600"/>
          </a:p>
        </p:txBody>
      </p:sp>
      <p:sp>
        <p:nvSpPr>
          <p:cNvPr id="1973" name="Google Shape;1973;g1339e57c8e1_0_2616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974" name="Google Shape;1974;g1339e57c8e1_0_2616"/>
          <p:cNvSpPr txBox="1"/>
          <p:nvPr>
            <p:ph idx="1" type="body"/>
          </p:nvPr>
        </p:nvSpPr>
        <p:spPr>
          <a:xfrm>
            <a:off x="169525" y="776901"/>
            <a:ext cx="9651900" cy="68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/>
              <a:t>O comando </a:t>
            </a:r>
            <a:r>
              <a:rPr b="0" lang="en-US" sz="1400">
                <a:solidFill>
                  <a:srgbClr val="FF00FF"/>
                </a:solidFill>
              </a:rPr>
              <a:t>&lt;useMacro&gt;</a:t>
            </a:r>
            <a:r>
              <a:rPr b="0" lang="en-US" sz="1400"/>
              <a:t> faz com que o código da </a:t>
            </a:r>
            <a:r>
              <a:rPr b="0" lang="en-US" sz="1400" u="sng"/>
              <a:t>macro</a:t>
            </a:r>
            <a:r>
              <a:rPr b="0" lang="en-US" sz="1400"/>
              <a:t>, referenciado em seu atributo </a:t>
            </a:r>
            <a:r>
              <a:rPr lang="en-US" sz="1400">
                <a:solidFill>
                  <a:schemeClr val="accent5"/>
                </a:solidFill>
              </a:rPr>
              <a:t>macro</a:t>
            </a:r>
            <a:r>
              <a:rPr b="0" lang="en-US" sz="1400"/>
              <a:t>, seja expandido pelo código onde o comando </a:t>
            </a:r>
            <a:r>
              <a:rPr b="0" lang="en-US" sz="1400">
                <a:solidFill>
                  <a:srgbClr val="FF00FF"/>
                </a:solidFill>
              </a:rPr>
              <a:t>&lt;useMacro&gt;</a:t>
            </a:r>
            <a:r>
              <a:rPr b="0" lang="en-US" sz="1400"/>
              <a:t> está declarado.</a:t>
            </a:r>
            <a:endParaRPr b="0" sz="1400"/>
          </a:p>
        </p:txBody>
      </p:sp>
      <p:sp>
        <p:nvSpPr>
          <p:cNvPr id="1975" name="Google Shape;1975;g1339e57c8e1_0_2616"/>
          <p:cNvSpPr txBox="1"/>
          <p:nvPr/>
        </p:nvSpPr>
        <p:spPr>
          <a:xfrm>
            <a:off x="863375" y="5185505"/>
            <a:ext cx="843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 Comando </a:t>
            </a:r>
            <a:r>
              <a:rPr lang="en-US" sz="12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useMacro</a:t>
            </a:r>
            <a:endParaRPr>
              <a:solidFill>
                <a:srgbClr val="FF00FF"/>
              </a:solidFill>
            </a:endParaRPr>
          </a:p>
        </p:txBody>
      </p:sp>
      <p:graphicFrame>
        <p:nvGraphicFramePr>
          <p:cNvPr id="1976" name="Google Shape;1976;g1339e57c8e1_0_2616"/>
          <p:cNvGraphicFramePr/>
          <p:nvPr/>
        </p:nvGraphicFramePr>
        <p:xfrm>
          <a:off x="324438" y="149770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{3060BDB8-072D-433B-BC09-3240AD67E9BE}</a:tableStyleId>
              </a:tblPr>
              <a:tblGrid>
                <a:gridCol w="3170375"/>
                <a:gridCol w="3170375"/>
                <a:gridCol w="3170375"/>
              </a:tblGrid>
              <a:tr h="22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Elemento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0" marB="0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Atributo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0" marB="0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Conteúdo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0" marB="0" marR="91425" marL="91425">
                    <a:solidFill>
                      <a:srgbClr val="BABABA"/>
                    </a:solidFill>
                  </a:tcPr>
                </a:tc>
              </a:tr>
              <a:tr h="246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useMacro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0" marB="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macro</a:t>
                      </a:r>
                      <a:endParaRPr u="sng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0" marB="0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empty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0" marB="0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977" name="Google Shape;1977;g1339e57c8e1_0_26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57" y="2133350"/>
            <a:ext cx="7492930" cy="31283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78" name="Google Shape;1978;g1339e57c8e1_0_2616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g1339e57c8e1_0_2627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</a:t>
            </a:r>
            <a:r>
              <a:rPr b="0" lang="en-US" sz="2600">
                <a:solidFill>
                  <a:srgbClr val="FF00FF"/>
                </a:solidFill>
              </a:rPr>
              <a:t>&lt;listen&gt;</a:t>
            </a:r>
            <a:r>
              <a:rPr lang="en-US" sz="2600"/>
              <a:t>)</a:t>
            </a:r>
            <a:endParaRPr b="0" sz="2600"/>
          </a:p>
        </p:txBody>
      </p:sp>
      <p:sp>
        <p:nvSpPr>
          <p:cNvPr id="1985" name="Google Shape;1985;g1339e57c8e1_0_2627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986" name="Google Shape;1986;g1339e57c8e1_0_2627"/>
          <p:cNvSpPr txBox="1"/>
          <p:nvPr>
            <p:ph idx="1" type="body"/>
          </p:nvPr>
        </p:nvSpPr>
        <p:spPr>
          <a:xfrm>
            <a:off x="169525" y="853100"/>
            <a:ext cx="9651900" cy="112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/>
              <a:t>O robô pode reconhecer a voz humana e para isso utiliza o serviço de conversão de fala para texto (STT) da API na nuvem do </a:t>
            </a:r>
            <a:r>
              <a:rPr b="0" i="1" lang="en-US" sz="1400"/>
              <a:t>Google</a:t>
            </a:r>
            <a:r>
              <a:rPr b="0" lang="en-US" sz="1400"/>
              <a:t>. O áudio capturado é enviado para a nuvem, processado, e então, o texto resultante do processo de STT é retornado para ser utilizado pelo software do robô.</a:t>
            </a:r>
            <a:endParaRPr b="0" sz="1400"/>
          </a:p>
        </p:txBody>
      </p:sp>
      <p:sp>
        <p:nvSpPr>
          <p:cNvPr id="1987" name="Google Shape;1987;g1339e57c8e1_0_2627"/>
          <p:cNvSpPr txBox="1"/>
          <p:nvPr/>
        </p:nvSpPr>
        <p:spPr>
          <a:xfrm>
            <a:off x="169325" y="4686075"/>
            <a:ext cx="965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 Comando </a:t>
            </a:r>
            <a:r>
              <a:rPr lang="en-US" sz="12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listen</a:t>
            </a:r>
            <a:endParaRPr>
              <a:solidFill>
                <a:srgbClr val="FF00FF"/>
              </a:solidFill>
            </a:endParaRPr>
          </a:p>
        </p:txBody>
      </p:sp>
      <p:graphicFrame>
        <p:nvGraphicFramePr>
          <p:cNvPr id="1988" name="Google Shape;1988;g1339e57c8e1_0_2627"/>
          <p:cNvGraphicFramePr/>
          <p:nvPr/>
        </p:nvGraphicFramePr>
        <p:xfrm>
          <a:off x="324438" y="1912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{3060BDB8-072D-433B-BC09-3240AD67E9BE}</a:tableStyleId>
              </a:tblPr>
              <a:tblGrid>
                <a:gridCol w="3170375"/>
                <a:gridCol w="3170375"/>
                <a:gridCol w="31703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Elemento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Atributo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Conteúdo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listen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empty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989" name="Google Shape;1989;g1339e57c8e1_0_26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25" y="3317175"/>
            <a:ext cx="9651899" cy="1395556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90" name="Google Shape;1990;g1339e57c8e1_0_2627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1339e57c8e1_0_2638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</a:t>
            </a:r>
            <a:r>
              <a:rPr b="0" lang="en-US" sz="2600">
                <a:solidFill>
                  <a:srgbClr val="FF00FF"/>
                </a:solidFill>
              </a:rPr>
              <a:t>&lt;audio&gt;</a:t>
            </a:r>
            <a:r>
              <a:rPr lang="en-US" sz="2600"/>
              <a:t>)</a:t>
            </a:r>
            <a:endParaRPr b="0" sz="2600"/>
          </a:p>
        </p:txBody>
      </p:sp>
      <p:sp>
        <p:nvSpPr>
          <p:cNvPr id="1997" name="Google Shape;1997;g1339e57c8e1_0_2638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998" name="Google Shape;1998;g1339e57c8e1_0_2638"/>
          <p:cNvSpPr txBox="1"/>
          <p:nvPr>
            <p:ph idx="1" type="body"/>
          </p:nvPr>
        </p:nvSpPr>
        <p:spPr>
          <a:xfrm>
            <a:off x="169525" y="853100"/>
            <a:ext cx="9651900" cy="1123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/>
              <a:t>Reproduz um arquivo de áudio contido na pasta "</a:t>
            </a:r>
            <a:r>
              <a:rPr b="0" i="1" lang="en-US" sz="1400"/>
              <a:t>sonidos</a:t>
            </a:r>
            <a:r>
              <a:rPr b="0" lang="en-US" sz="1400"/>
              <a:t>”. O comando possui os atributos </a:t>
            </a:r>
            <a:r>
              <a:rPr lang="en-US" sz="1400">
                <a:solidFill>
                  <a:schemeClr val="accent5"/>
                </a:solidFill>
              </a:rPr>
              <a:t>source</a:t>
            </a:r>
            <a:r>
              <a:rPr b="0" lang="en-US" sz="1400"/>
              <a:t> e </a:t>
            </a:r>
            <a:r>
              <a:rPr lang="en-US" sz="1400">
                <a:solidFill>
                  <a:schemeClr val="accent5"/>
                </a:solidFill>
              </a:rPr>
              <a:t>block</a:t>
            </a:r>
            <a:r>
              <a:rPr b="0" lang="en-US" sz="1400"/>
              <a:t>. O atributo </a:t>
            </a:r>
            <a:r>
              <a:rPr lang="en-US" sz="1400">
                <a:solidFill>
                  <a:schemeClr val="accent5"/>
                </a:solidFill>
              </a:rPr>
              <a:t>source </a:t>
            </a:r>
            <a:r>
              <a:rPr b="0" lang="en-US" sz="1400"/>
              <a:t>indica o nome do arquivo a ser tocado. </a:t>
            </a:r>
            <a:r>
              <a:rPr b="0" lang="en-US" sz="1400" u="sng"/>
              <a:t>O EVA só reproduz arquivos no formato </a:t>
            </a:r>
            <a:r>
              <a:rPr b="0" i="1" lang="en-US" sz="1400" u="sng"/>
              <a:t>.wav</a:t>
            </a:r>
            <a:r>
              <a:rPr b="0" lang="en-US" sz="1400"/>
              <a:t>. O atributo </a:t>
            </a:r>
            <a:r>
              <a:rPr lang="en-US" sz="1400">
                <a:solidFill>
                  <a:schemeClr val="accent5"/>
                </a:solidFill>
              </a:rPr>
              <a:t>block</a:t>
            </a:r>
            <a:r>
              <a:rPr b="0" lang="en-US" sz="1400"/>
              <a:t> pode ter os seguintes valores, "</a:t>
            </a:r>
            <a:r>
              <a:rPr lang="en-US" sz="1400"/>
              <a:t>TRUE</a:t>
            </a:r>
            <a:r>
              <a:rPr b="0" lang="en-US" sz="1400"/>
              <a:t>" ou "</a:t>
            </a:r>
            <a:r>
              <a:rPr lang="en-US" sz="1400"/>
              <a:t>FALSE</a:t>
            </a:r>
            <a:r>
              <a:rPr b="0" lang="en-US" sz="1400"/>
              <a:t>" e define se a execução do arquivo deve </a:t>
            </a:r>
            <a:r>
              <a:rPr b="0" lang="en-US" sz="1400" u="sng"/>
              <a:t>bloquear</a:t>
            </a:r>
            <a:r>
              <a:rPr b="0" lang="en-US" sz="1400"/>
              <a:t> a execução do script, ou seja, o comando que vem após o comando </a:t>
            </a:r>
            <a:r>
              <a:rPr b="0" lang="en-US" sz="1400">
                <a:solidFill>
                  <a:srgbClr val="FF00FF"/>
                </a:solidFill>
              </a:rPr>
              <a:t>&lt;audio&gt;</a:t>
            </a:r>
            <a:r>
              <a:rPr b="0" lang="en-US" sz="1400"/>
              <a:t> só será executado após o término da reprodução do áudio.</a:t>
            </a:r>
            <a:endParaRPr b="0" sz="14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</p:txBody>
      </p:sp>
      <p:sp>
        <p:nvSpPr>
          <p:cNvPr id="1999" name="Google Shape;1999;g1339e57c8e1_0_2638"/>
          <p:cNvSpPr txBox="1"/>
          <p:nvPr/>
        </p:nvSpPr>
        <p:spPr>
          <a:xfrm>
            <a:off x="169325" y="4942828"/>
            <a:ext cx="965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 Comando </a:t>
            </a:r>
            <a:r>
              <a:rPr lang="en-US" sz="12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audio</a:t>
            </a:r>
            <a:endParaRPr>
              <a:solidFill>
                <a:srgbClr val="FF00FF"/>
              </a:solidFill>
            </a:endParaRPr>
          </a:p>
        </p:txBody>
      </p:sp>
      <p:graphicFrame>
        <p:nvGraphicFramePr>
          <p:cNvPr id="2000" name="Google Shape;2000;g1339e57c8e1_0_2638"/>
          <p:cNvGraphicFramePr/>
          <p:nvPr/>
        </p:nvGraphicFramePr>
        <p:xfrm>
          <a:off x="324438" y="2369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{3060BDB8-072D-433B-BC09-3240AD67E9BE}</a:tableStyleId>
              </a:tblPr>
              <a:tblGrid>
                <a:gridCol w="3170375"/>
                <a:gridCol w="3170375"/>
                <a:gridCol w="31703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Elemento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Atributo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Conteúdo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audio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id, </a:t>
                      </a:r>
                      <a:r>
                        <a:rPr lang="en-US" u="sng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source</a:t>
                      </a: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en-US" u="sng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block</a:t>
                      </a:r>
                      <a:endParaRPr u="sng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empty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001" name="Google Shape;2001;g1339e57c8e1_0_26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25" y="3452350"/>
            <a:ext cx="9651900" cy="1508103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02" name="Google Shape;2002;g1339e57c8e1_0_2638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1d2d135963_2_83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/>
              <a:t>Robôs Socialmente Assistivos</a:t>
            </a:r>
            <a:endParaRPr/>
          </a:p>
        </p:txBody>
      </p:sp>
      <p:sp>
        <p:nvSpPr>
          <p:cNvPr id="731" name="Google Shape;731;g11d2d135963_2_83"/>
          <p:cNvSpPr txBox="1"/>
          <p:nvPr>
            <p:ph idx="1" type="body"/>
          </p:nvPr>
        </p:nvSpPr>
        <p:spPr>
          <a:xfrm>
            <a:off x="-246500" y="955600"/>
            <a:ext cx="9651900" cy="40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1" marL="914400" rtl="0" algn="just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1800"/>
              <a:buFont typeface="Noto Sans Symbols"/>
              <a:buChar char="❖"/>
            </a:pPr>
            <a:r>
              <a:rPr b="1" lang="en-US" sz="1500"/>
              <a:t>Em um projeto de SARs, cinco principais categorias devem ser avaliadas (Nestorov et al. 2014): </a:t>
            </a:r>
            <a:endParaRPr sz="1400"/>
          </a:p>
          <a:p>
            <a:pPr indent="-323850" lvl="2" marL="1371600" rtl="0" algn="just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b="1" lang="en-US" sz="1400"/>
              <a:t>aparência:</a:t>
            </a:r>
            <a:r>
              <a:rPr b="0" lang="en-US" sz="1400"/>
              <a:t> a escolha da aparência física do robô conforme sua aplicação</a:t>
            </a:r>
            <a:r>
              <a:rPr b="0" lang="en-US" sz="900"/>
              <a:t>; </a:t>
            </a:r>
            <a:endParaRPr/>
          </a:p>
          <a:p>
            <a:pPr indent="-323850" lvl="2" marL="1371600" rtl="0" algn="just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b="1" lang="en-US" sz="1400"/>
              <a:t>modalidade de interação</a:t>
            </a:r>
            <a:r>
              <a:rPr b="0" lang="en-US" sz="1400"/>
              <a:t>: conter múltiplas modalidades interativas; </a:t>
            </a:r>
            <a:endParaRPr/>
          </a:p>
          <a:p>
            <a:pPr indent="-323850" lvl="2" marL="1371600" rtl="0" algn="just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b="1" lang="en-US" sz="1400"/>
              <a:t>interação inteligente: </a:t>
            </a:r>
            <a:r>
              <a:rPr b="0" lang="en-US" sz="1400"/>
              <a:t>comportamento adaptativo e específico do robô; </a:t>
            </a:r>
            <a:endParaRPr/>
          </a:p>
          <a:p>
            <a:pPr indent="-323850" lvl="2" marL="1371600" rtl="0" algn="just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b="1" lang="en-US" sz="1400"/>
              <a:t>capacidade de tarefa: </a:t>
            </a:r>
            <a:r>
              <a:rPr b="0" lang="en-US" sz="1400"/>
              <a:t>assistência emergencial e suporte de tarefas; </a:t>
            </a:r>
            <a:endParaRPr/>
          </a:p>
          <a:p>
            <a:pPr indent="-323850" lvl="2" marL="1371600" rtl="0" algn="just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b="1" lang="en-US" sz="1400"/>
              <a:t>modo de operação: </a:t>
            </a:r>
            <a:r>
              <a:rPr b="0" lang="en-US" sz="1400"/>
              <a:t>capacidade de adaptação dos robôs às mudanças do ambiente e     </a:t>
            </a:r>
            <a:endParaRPr/>
          </a:p>
          <a:p>
            <a:pPr indent="0" lvl="0" marL="101600" rtl="0" algn="just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rPr b="0" lang="en-US" sz="1400"/>
              <a:t>	               necessidades do usuário.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2000"/>
              <a:buFont typeface="Merriweather Sans"/>
              <a:buNone/>
            </a:pPr>
            <a:r>
              <a:t/>
            </a:r>
            <a:endParaRPr/>
          </a:p>
        </p:txBody>
      </p:sp>
      <p:sp>
        <p:nvSpPr>
          <p:cNvPr id="732" name="Google Shape;732;g11d2d135963_2_83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3" name="Google Shape;733;g11d2d135963_2_83"/>
          <p:cNvSpPr txBox="1"/>
          <p:nvPr/>
        </p:nvSpPr>
        <p:spPr>
          <a:xfrm>
            <a:off x="1319633" y="5503007"/>
            <a:ext cx="76155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 Luzia de Melo – Robôs Socialmente Assistivos: Desenvolvendo Sessões de </a:t>
            </a:r>
            <a:r>
              <a:rPr b="0" i="0" lang="en-US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Terapia Multissensorial com o Robô EVA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1339e57c8e1_0_2649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</a:t>
            </a:r>
            <a:r>
              <a:rPr b="0" lang="en-US" sz="2600">
                <a:solidFill>
                  <a:srgbClr val="FF00FF"/>
                </a:solidFill>
              </a:rPr>
              <a:t>&lt;led&gt;</a:t>
            </a:r>
            <a:r>
              <a:rPr lang="en-US" sz="2600"/>
              <a:t>)</a:t>
            </a:r>
            <a:endParaRPr b="0" sz="2600"/>
          </a:p>
        </p:txBody>
      </p:sp>
      <p:sp>
        <p:nvSpPr>
          <p:cNvPr id="2009" name="Google Shape;2009;g1339e57c8e1_0_2649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010" name="Google Shape;2010;g1339e57c8e1_0_2649"/>
          <p:cNvSpPr txBox="1"/>
          <p:nvPr>
            <p:ph idx="1" type="body"/>
          </p:nvPr>
        </p:nvSpPr>
        <p:spPr>
          <a:xfrm>
            <a:off x="169525" y="776900"/>
            <a:ext cx="9651900" cy="90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/>
              <a:t>Controla a animação com os LEDs no peito do robô EVA. O seu atributo </a:t>
            </a:r>
            <a:r>
              <a:rPr lang="en-US" sz="1400">
                <a:solidFill>
                  <a:schemeClr val="accent5"/>
                </a:solidFill>
              </a:rPr>
              <a:t>animation</a:t>
            </a:r>
            <a:r>
              <a:rPr b="0" lang="en-US" sz="1400"/>
              <a:t> pode assumir os seguintes valores: "</a:t>
            </a:r>
            <a:r>
              <a:rPr lang="en-US" sz="1400"/>
              <a:t>HAPPY</a:t>
            </a:r>
            <a:r>
              <a:rPr b="0" lang="en-US" sz="1400"/>
              <a:t>" (verde), "</a:t>
            </a:r>
            <a:r>
              <a:rPr lang="en-US" sz="1400"/>
              <a:t>SAD</a:t>
            </a:r>
            <a:r>
              <a:rPr b="0" lang="en-US" sz="1400"/>
              <a:t>" (azul), "</a:t>
            </a:r>
            <a:r>
              <a:rPr lang="en-US" sz="1400"/>
              <a:t>ANGRY</a:t>
            </a:r>
            <a:r>
              <a:rPr b="0" lang="en-US" sz="1400"/>
              <a:t>" (vermelho), "</a:t>
            </a:r>
            <a:r>
              <a:rPr lang="en-US" sz="1400"/>
              <a:t>STOP</a:t>
            </a:r>
            <a:r>
              <a:rPr b="0" lang="en-US" sz="1400"/>
              <a:t>" (sem cor/desligado), "</a:t>
            </a:r>
            <a:r>
              <a:rPr lang="en-US" sz="1400"/>
              <a:t>SPEAK</a:t>
            </a:r>
            <a:r>
              <a:rPr b="0" lang="en-US" sz="1400"/>
              <a:t>" (azul), "</a:t>
            </a:r>
            <a:r>
              <a:rPr lang="en-US" sz="1400"/>
              <a:t>LISTEN</a:t>
            </a:r>
            <a:r>
              <a:rPr b="0" lang="en-US" sz="1400"/>
              <a:t>" (verde) e "</a:t>
            </a:r>
            <a:r>
              <a:rPr lang="en-US" sz="1400"/>
              <a:t>SURPRISE</a:t>
            </a:r>
            <a:r>
              <a:rPr b="0" lang="en-US" sz="1400"/>
              <a:t>" (amarelo).</a:t>
            </a:r>
            <a:endParaRPr b="0" sz="1400"/>
          </a:p>
        </p:txBody>
      </p:sp>
      <p:sp>
        <p:nvSpPr>
          <p:cNvPr id="2011" name="Google Shape;2011;g1339e57c8e1_0_2649"/>
          <p:cNvSpPr txBox="1"/>
          <p:nvPr/>
        </p:nvSpPr>
        <p:spPr>
          <a:xfrm>
            <a:off x="3686475" y="5185500"/>
            <a:ext cx="261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 Comando </a:t>
            </a:r>
            <a:r>
              <a:rPr lang="en-US" sz="12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led</a:t>
            </a:r>
            <a:endParaRPr>
              <a:solidFill>
                <a:srgbClr val="FF00FF"/>
              </a:solidFill>
            </a:endParaRPr>
          </a:p>
        </p:txBody>
      </p:sp>
      <p:graphicFrame>
        <p:nvGraphicFramePr>
          <p:cNvPr id="2012" name="Google Shape;2012;g1339e57c8e1_0_2649"/>
          <p:cNvGraphicFramePr/>
          <p:nvPr/>
        </p:nvGraphicFramePr>
        <p:xfrm>
          <a:off x="324438" y="1684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{3060BDB8-072D-433B-BC09-3240AD67E9BE}</a:tableStyleId>
              </a:tblPr>
              <a:tblGrid>
                <a:gridCol w="3170375"/>
                <a:gridCol w="3170375"/>
                <a:gridCol w="31703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Elemento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Atributo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Conteúdo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led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id, </a:t>
                      </a:r>
                      <a:r>
                        <a:rPr lang="en-US" u="sng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animation</a:t>
                      </a:r>
                      <a:endParaRPr u="sng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empty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013" name="Google Shape;2013;g1339e57c8e1_0_2649"/>
          <p:cNvPicPr preferRelativeResize="0"/>
          <p:nvPr/>
        </p:nvPicPr>
        <p:blipFill rotWithShape="1">
          <a:blip r:embed="rId3">
            <a:alphaModFix/>
          </a:blip>
          <a:srcRect b="0" l="0" r="69283" t="0"/>
          <a:stretch/>
        </p:blipFill>
        <p:spPr>
          <a:xfrm>
            <a:off x="3686476" y="2571750"/>
            <a:ext cx="2617601" cy="266127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14" name="Google Shape;2014;g1339e57c8e1_0_2649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1339e57c8e1_0_2660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</a:t>
            </a:r>
            <a:r>
              <a:rPr b="0" lang="en-US" sz="2600">
                <a:solidFill>
                  <a:srgbClr val="FF00FF"/>
                </a:solidFill>
              </a:rPr>
              <a:t>&lt;counter&gt;</a:t>
            </a:r>
            <a:r>
              <a:rPr lang="en-US" sz="2600"/>
              <a:t>)</a:t>
            </a:r>
            <a:endParaRPr b="0" sz="2600"/>
          </a:p>
        </p:txBody>
      </p:sp>
      <p:sp>
        <p:nvSpPr>
          <p:cNvPr id="2021" name="Google Shape;2021;g1339e57c8e1_0_2660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022" name="Google Shape;2022;g1339e57c8e1_0_2660"/>
          <p:cNvSpPr txBox="1"/>
          <p:nvPr>
            <p:ph idx="1" type="body"/>
          </p:nvPr>
        </p:nvSpPr>
        <p:spPr>
          <a:xfrm>
            <a:off x="169525" y="776900"/>
            <a:ext cx="9651900" cy="90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/>
              <a:t>Cria, inicializa e realiza operações matemáticas sobre variáveis. O atributo </a:t>
            </a:r>
            <a:r>
              <a:rPr lang="en-US" sz="1400">
                <a:solidFill>
                  <a:schemeClr val="accent5"/>
                </a:solidFill>
              </a:rPr>
              <a:t>var</a:t>
            </a:r>
            <a:r>
              <a:rPr b="0" lang="en-US" sz="1400"/>
              <a:t> define o nome variável, enquanto o atributo </a:t>
            </a:r>
            <a:r>
              <a:rPr lang="en-US" sz="1400">
                <a:solidFill>
                  <a:schemeClr val="accent5"/>
                </a:solidFill>
              </a:rPr>
              <a:t>op</a:t>
            </a:r>
            <a:r>
              <a:rPr b="0" lang="en-US" sz="1400"/>
              <a:t> define o tipo de operação, podendo assumir os seguintes valores: "</a:t>
            </a:r>
            <a:r>
              <a:rPr lang="en-US" sz="1400"/>
              <a:t>=</a:t>
            </a:r>
            <a:r>
              <a:rPr b="0" lang="en-US" sz="1400"/>
              <a:t>" (atribuição), "</a:t>
            </a:r>
            <a:r>
              <a:rPr lang="en-US" sz="1400"/>
              <a:t>+</a:t>
            </a:r>
            <a:r>
              <a:rPr b="0" lang="en-US" sz="1400"/>
              <a:t>" (adição), "</a:t>
            </a:r>
            <a:r>
              <a:rPr lang="en-US" sz="1400"/>
              <a:t>*</a:t>
            </a:r>
            <a:r>
              <a:rPr b="0" lang="en-US" sz="1400"/>
              <a:t>" (multiplicação), "</a:t>
            </a:r>
            <a:r>
              <a:rPr lang="en-US" sz="1400"/>
              <a:t>/</a:t>
            </a:r>
            <a:r>
              <a:rPr b="0" lang="en-US" sz="1400"/>
              <a:t>" (divisão) e "</a:t>
            </a:r>
            <a:r>
              <a:rPr lang="en-US" sz="1400"/>
              <a:t>%</a:t>
            </a:r>
            <a:r>
              <a:rPr b="0" lang="en-US" sz="1400"/>
              <a:t>" (módulo). Para referenciar o valor de uma variável criada pelo usuário, diferentemente do caractere "</a:t>
            </a:r>
            <a:r>
              <a:rPr lang="en-US" sz="1400"/>
              <a:t>$</a:t>
            </a:r>
            <a:r>
              <a:rPr b="0" lang="en-US" sz="1400"/>
              <a:t>", é necessário utilizar o caractere "</a:t>
            </a:r>
            <a:r>
              <a:rPr lang="en-US" sz="1400"/>
              <a:t>#</a:t>
            </a:r>
            <a:r>
              <a:rPr b="0" lang="en-US" sz="1400"/>
              <a:t>" antes do nome da variável. O atributo </a:t>
            </a:r>
            <a:r>
              <a:rPr lang="en-US" sz="1400">
                <a:solidFill>
                  <a:schemeClr val="accent5"/>
                </a:solidFill>
              </a:rPr>
              <a:t>value</a:t>
            </a:r>
            <a:r>
              <a:rPr b="0" lang="en-US" sz="1400"/>
              <a:t> determina o valor usado na operação especificada.</a:t>
            </a:r>
            <a:endParaRPr b="0" sz="14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/>
          </a:p>
        </p:txBody>
      </p:sp>
      <p:sp>
        <p:nvSpPr>
          <p:cNvPr id="2023" name="Google Shape;2023;g1339e57c8e1_0_2660"/>
          <p:cNvSpPr txBox="1"/>
          <p:nvPr/>
        </p:nvSpPr>
        <p:spPr>
          <a:xfrm>
            <a:off x="3686475" y="5109300"/>
            <a:ext cx="261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 Comando </a:t>
            </a:r>
            <a:r>
              <a:rPr lang="en-US" sz="12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counter</a:t>
            </a:r>
            <a:endParaRPr>
              <a:solidFill>
                <a:srgbClr val="FF00FF"/>
              </a:solidFill>
            </a:endParaRPr>
          </a:p>
        </p:txBody>
      </p:sp>
      <p:graphicFrame>
        <p:nvGraphicFramePr>
          <p:cNvPr id="2024" name="Google Shape;2024;g1339e57c8e1_0_2660"/>
          <p:cNvGraphicFramePr/>
          <p:nvPr/>
        </p:nvGraphicFramePr>
        <p:xfrm>
          <a:off x="324438" y="214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{3060BDB8-072D-433B-BC09-3240AD67E9BE}</a:tableStyleId>
              </a:tblPr>
              <a:tblGrid>
                <a:gridCol w="3170375"/>
                <a:gridCol w="3170375"/>
                <a:gridCol w="31703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Elemento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Atributo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Conteúdo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counter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id, </a:t>
                      </a:r>
                      <a:r>
                        <a:rPr lang="en-US" u="sng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</a:t>
                      </a: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en-US" u="sng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op</a:t>
                      </a: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en-US" u="sng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value</a:t>
                      </a:r>
                      <a:endParaRPr u="sng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empty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025" name="Google Shape;2025;g1339e57c8e1_0_26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38" y="3052587"/>
            <a:ext cx="9260144" cy="216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g1339e57c8e1_0_2660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339e57c8e1_0_2671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</a:t>
            </a:r>
            <a:r>
              <a:rPr b="0" lang="en-US" sz="2600">
                <a:solidFill>
                  <a:srgbClr val="FF00FF"/>
                </a:solidFill>
              </a:rPr>
              <a:t>&lt;switch&gt;</a:t>
            </a:r>
            <a:r>
              <a:rPr lang="en-US" sz="2600"/>
              <a:t>)</a:t>
            </a:r>
            <a:endParaRPr b="0" sz="2600"/>
          </a:p>
        </p:txBody>
      </p:sp>
      <p:sp>
        <p:nvSpPr>
          <p:cNvPr id="2033" name="Google Shape;2033;g1339e57c8e1_0_2671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034" name="Google Shape;2034;g1339e57c8e1_0_2671"/>
          <p:cNvSpPr txBox="1"/>
          <p:nvPr>
            <p:ph idx="1" type="body"/>
          </p:nvPr>
        </p:nvSpPr>
        <p:spPr>
          <a:xfrm>
            <a:off x="169525" y="853100"/>
            <a:ext cx="9651900" cy="906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/>
              <a:t>Define a variável que será comparada com os valores definidos nos comandos </a:t>
            </a:r>
            <a:r>
              <a:rPr b="0" lang="en-US" sz="1400">
                <a:solidFill>
                  <a:srgbClr val="FF00FF"/>
                </a:solidFill>
              </a:rPr>
              <a:t>&lt;case&gt;</a:t>
            </a:r>
            <a:r>
              <a:rPr b="0" lang="en-US" sz="1400"/>
              <a:t>. Para isso, seu atributo </a:t>
            </a:r>
            <a:r>
              <a:rPr lang="en-US" sz="1400">
                <a:solidFill>
                  <a:schemeClr val="accent5"/>
                </a:solidFill>
              </a:rPr>
              <a:t>var</a:t>
            </a:r>
            <a:r>
              <a:rPr b="0" lang="en-US" sz="1400"/>
              <a:t> deve conter o nome da variável a ser comparada, por exemplo: &lt;</a:t>
            </a:r>
            <a:r>
              <a:rPr b="0" lang="en-US" sz="1400">
                <a:solidFill>
                  <a:srgbClr val="FF00FF"/>
                </a:solidFill>
              </a:rPr>
              <a:t>switch</a:t>
            </a:r>
            <a:r>
              <a:rPr b="0" lang="en-US" sz="1400"/>
              <a:t> </a:t>
            </a:r>
            <a:r>
              <a:rPr lang="en-US" sz="1400">
                <a:solidFill>
                  <a:schemeClr val="accent5"/>
                </a:solidFill>
              </a:rPr>
              <a:t>var</a:t>
            </a:r>
            <a:r>
              <a:rPr b="0" lang="en-US" sz="1400"/>
              <a:t>="$"&gt; ou &lt;</a:t>
            </a:r>
            <a:r>
              <a:rPr b="0" lang="en-US" sz="1400">
                <a:solidFill>
                  <a:srgbClr val="FF00FF"/>
                </a:solidFill>
              </a:rPr>
              <a:t>switch</a:t>
            </a:r>
            <a:r>
              <a:rPr b="0" lang="en-US" sz="1400"/>
              <a:t> </a:t>
            </a:r>
            <a:r>
              <a:rPr lang="en-US" sz="1400">
                <a:solidFill>
                  <a:schemeClr val="accent5"/>
                </a:solidFill>
              </a:rPr>
              <a:t>var</a:t>
            </a:r>
            <a:r>
              <a:rPr b="0" lang="en-US" sz="1400"/>
              <a:t>="x"&gt;. O atributo </a:t>
            </a:r>
            <a:r>
              <a:rPr lang="en-US" sz="1400">
                <a:solidFill>
                  <a:schemeClr val="accent5"/>
                </a:solidFill>
              </a:rPr>
              <a:t>var</a:t>
            </a:r>
            <a:r>
              <a:rPr b="0" lang="en-US" sz="1400"/>
              <a:t> do comando </a:t>
            </a:r>
            <a:r>
              <a:rPr b="0" lang="en-US" sz="1400">
                <a:solidFill>
                  <a:srgbClr val="FF00FF"/>
                </a:solidFill>
              </a:rPr>
              <a:t>&lt;switch&gt;</a:t>
            </a:r>
            <a:r>
              <a:rPr b="0" lang="en-US" sz="1400"/>
              <a:t> determina com qual variável as comparações serão feitas nos comandos </a:t>
            </a:r>
            <a:r>
              <a:rPr b="0" lang="en-US" sz="1400">
                <a:solidFill>
                  <a:srgbClr val="FF00FF"/>
                </a:solidFill>
              </a:rPr>
              <a:t>&lt;case&gt;</a:t>
            </a:r>
            <a:r>
              <a:rPr b="0" lang="en-US" sz="1400"/>
              <a:t> e pode assumir os valores "</a:t>
            </a:r>
            <a:r>
              <a:rPr lang="en-US" sz="1400"/>
              <a:t>$</a:t>
            </a:r>
            <a:r>
              <a:rPr b="0" lang="en-US" sz="1400"/>
              <a:t>" ou qualquer outro nome de variável que tenha sido declarada anteriormente.</a:t>
            </a:r>
            <a:endParaRPr b="0" sz="1400"/>
          </a:p>
        </p:txBody>
      </p:sp>
      <p:graphicFrame>
        <p:nvGraphicFramePr>
          <p:cNvPr id="2035" name="Google Shape;2035;g1339e57c8e1_0_2671"/>
          <p:cNvGraphicFramePr/>
          <p:nvPr/>
        </p:nvGraphicFramePr>
        <p:xfrm>
          <a:off x="324438" y="2979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{3060BDB8-072D-433B-BC09-3240AD67E9BE}</a:tableStyleId>
              </a:tblPr>
              <a:tblGrid>
                <a:gridCol w="3170375"/>
                <a:gridCol w="3170375"/>
                <a:gridCol w="31703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Elemento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Atributo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Conteúdo</a:t>
                      </a:r>
                      <a:endParaRPr b="1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rgbClr val="BABABA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switch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id, </a:t>
                      </a:r>
                      <a:r>
                        <a:rPr lang="en-US" u="sng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var</a:t>
                      </a:r>
                      <a:endParaRPr u="sng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(case+, default?)</a:t>
                      </a:r>
                      <a:endParaRPr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36" name="Google Shape;2036;g1339e57c8e1_0_2671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1339e57c8e1_0_2680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</a:t>
            </a:r>
            <a:r>
              <a:rPr b="0" lang="en-US" sz="2600">
                <a:solidFill>
                  <a:srgbClr val="FF00FF"/>
                </a:solidFill>
              </a:rPr>
              <a:t>&lt;case&gt;</a:t>
            </a:r>
            <a:r>
              <a:rPr lang="en-US" sz="2600"/>
              <a:t>)</a:t>
            </a:r>
            <a:endParaRPr b="0" sz="2600"/>
          </a:p>
        </p:txBody>
      </p:sp>
      <p:sp>
        <p:nvSpPr>
          <p:cNvPr id="2043" name="Google Shape;2043;g1339e57c8e1_0_2680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044" name="Google Shape;2044;g1339e57c8e1_0_2680"/>
          <p:cNvSpPr txBox="1"/>
          <p:nvPr>
            <p:ph idx="1" type="body"/>
          </p:nvPr>
        </p:nvSpPr>
        <p:spPr>
          <a:xfrm>
            <a:off x="169525" y="853100"/>
            <a:ext cx="9651900" cy="123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/>
              <a:t>O comando </a:t>
            </a:r>
            <a:r>
              <a:rPr b="0" lang="en-US" sz="1400">
                <a:solidFill>
                  <a:srgbClr val="FF00FF"/>
                </a:solidFill>
              </a:rPr>
              <a:t>&lt;case&gt;</a:t>
            </a:r>
            <a:r>
              <a:rPr b="0" lang="en-US" sz="1400"/>
              <a:t> especifica uma sequência de comandos que serão executados se a condição definida em seus atributos for verdadeira. O comando </a:t>
            </a:r>
            <a:r>
              <a:rPr b="0" lang="en-US" sz="1400">
                <a:solidFill>
                  <a:srgbClr val="FF00FF"/>
                </a:solidFill>
              </a:rPr>
              <a:t>&lt;case&gt;</a:t>
            </a:r>
            <a:r>
              <a:rPr b="0" lang="en-US" sz="1400"/>
              <a:t> possui o atributo </a:t>
            </a:r>
            <a:r>
              <a:rPr lang="en-US" sz="1400">
                <a:solidFill>
                  <a:schemeClr val="accent5"/>
                </a:solidFill>
              </a:rPr>
              <a:t>op</a:t>
            </a:r>
            <a:r>
              <a:rPr b="0" lang="en-US" sz="1400"/>
              <a:t>, que define o tipo de comparação ou operador lógico que será processado, e o atributo </a:t>
            </a:r>
            <a:r>
              <a:rPr lang="en-US" sz="1400">
                <a:solidFill>
                  <a:schemeClr val="accent5"/>
                </a:solidFill>
              </a:rPr>
              <a:t>value</a:t>
            </a:r>
            <a:r>
              <a:rPr b="0" lang="en-US" sz="1400"/>
              <a:t>, que contém o valor a ser comparado com a variável definida no atributo </a:t>
            </a:r>
            <a:r>
              <a:rPr lang="en-US" sz="1400">
                <a:solidFill>
                  <a:schemeClr val="accent5"/>
                </a:solidFill>
              </a:rPr>
              <a:t>var</a:t>
            </a:r>
            <a:r>
              <a:rPr b="0" lang="en-US" sz="1400"/>
              <a:t> do comando </a:t>
            </a:r>
            <a:r>
              <a:rPr b="0" lang="en-US" sz="1400">
                <a:solidFill>
                  <a:srgbClr val="FF00FF"/>
                </a:solidFill>
              </a:rPr>
              <a:t>&lt;switch&gt;</a:t>
            </a:r>
            <a:r>
              <a:rPr b="0" lang="en-US" sz="1400"/>
              <a:t>.</a:t>
            </a:r>
            <a:endParaRPr b="0" sz="1400"/>
          </a:p>
        </p:txBody>
      </p:sp>
      <p:pic>
        <p:nvPicPr>
          <p:cNvPr id="2045" name="Google Shape;2045;g1339e57c8e1_0_26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25" y="2618410"/>
            <a:ext cx="9651901" cy="9072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6" name="Google Shape;2046;g1339e57c8e1_0_2680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1339e57c8e1_0_2689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</a:t>
            </a:r>
            <a:r>
              <a:rPr b="0" lang="en-US" sz="2600">
                <a:solidFill>
                  <a:srgbClr val="FF00FF"/>
                </a:solidFill>
              </a:rPr>
              <a:t>&lt;case&gt;</a:t>
            </a:r>
            <a:r>
              <a:rPr lang="en-US" sz="2600"/>
              <a:t>)</a:t>
            </a:r>
            <a:endParaRPr b="0" sz="2600"/>
          </a:p>
        </p:txBody>
      </p:sp>
      <p:sp>
        <p:nvSpPr>
          <p:cNvPr id="2053" name="Google Shape;2053;g1339e57c8e1_0_2689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graphicFrame>
        <p:nvGraphicFramePr>
          <p:cNvPr id="2054" name="Google Shape;2054;g1339e57c8e1_0_2689"/>
          <p:cNvGraphicFramePr/>
          <p:nvPr/>
        </p:nvGraphicFramePr>
        <p:xfrm>
          <a:off x="290625" y="9962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{3060BDB8-072D-433B-BC09-3240AD67E9BE}</a:tableStyleId>
              </a:tblPr>
              <a:tblGrid>
                <a:gridCol w="2496700"/>
                <a:gridCol w="2207950"/>
                <a:gridCol w="1774750"/>
                <a:gridCol w="2929900"/>
              </a:tblGrid>
              <a:tr h="862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Atributo </a:t>
                      </a:r>
                      <a:r>
                        <a:rPr b="1" lang="en-US">
                          <a:solidFill>
                            <a:schemeClr val="accent5"/>
                          </a:solidFill>
                        </a:rPr>
                        <a:t>var</a:t>
                      </a:r>
                      <a:r>
                        <a:rPr lang="en-US"/>
                        <a:t> do </a:t>
                      </a:r>
                      <a:r>
                        <a:rPr lang="en-US">
                          <a:solidFill>
                            <a:srgbClr val="FF00FF"/>
                          </a:solidFill>
                        </a:rPr>
                        <a:t>&lt;switch&gt;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Tipo de comparação (Atributo </a:t>
                      </a:r>
                      <a:r>
                        <a:rPr b="1" lang="en-US">
                          <a:solidFill>
                            <a:schemeClr val="accent5"/>
                          </a:solidFill>
                        </a:rPr>
                        <a:t>op</a:t>
                      </a:r>
                      <a:r>
                        <a:rPr lang="en-US"/>
                        <a:t> do </a:t>
                      </a:r>
                      <a:r>
                        <a:rPr lang="en-US">
                          <a:solidFill>
                            <a:srgbClr val="FF00FF"/>
                          </a:solidFill>
                        </a:rPr>
                        <a:t>&lt;case&gt;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)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Tipo do valor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no atributo </a:t>
                      </a:r>
                      <a:r>
                        <a:rPr b="1" lang="en-US">
                          <a:solidFill>
                            <a:schemeClr val="accent5"/>
                          </a:solidFill>
                        </a:rPr>
                        <a:t>value</a:t>
                      </a:r>
                      <a:r>
                        <a:rPr lang="en-US"/>
                        <a:t> do </a:t>
                      </a:r>
                      <a:r>
                        <a:rPr lang="en-US">
                          <a:solidFill>
                            <a:srgbClr val="FF00FF"/>
                          </a:solidFill>
                        </a:rPr>
                        <a:t>&lt;case&gt;</a:t>
                      </a:r>
                      <a:endParaRPr>
                        <a:solidFill>
                          <a:srgbClr val="FF00FF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Descrição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F3F3F3"/>
                    </a:solidFill>
                  </a:tcPr>
                </a:tc>
              </a:tr>
              <a:tr h="6386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$</a:t>
                      </a:r>
                      <a:endParaRPr b="1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exact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string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Comparação exata entre duas strings. </a:t>
                      </a:r>
                      <a:r>
                        <a:rPr lang="en-US" u="sng"/>
                        <a:t>Não é case sensitive.</a:t>
                      </a:r>
                      <a:endParaRPr u="sng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862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contain</a:t>
                      </a:r>
                      <a:endParaRPr b="1"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string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Verifica se “</a:t>
                      </a:r>
                      <a:r>
                        <a:rPr b="1" lang="en-US"/>
                        <a:t>$</a:t>
                      </a:r>
                      <a:r>
                        <a:rPr lang="en-US"/>
                        <a:t>” contém a string em “value”. </a:t>
                      </a:r>
                      <a:r>
                        <a:rPr lang="en-US" u="sng">
                          <a:solidFill>
                            <a:schemeClr val="dk1"/>
                          </a:solidFill>
                        </a:rPr>
                        <a:t>Não é case sensitive.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1532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$</a:t>
                      </a:r>
                      <a:r>
                        <a:rPr lang="en-US"/>
                        <a:t> ou “variável”</a:t>
                      </a:r>
                      <a:endParaRPr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math</a:t>
                      </a:r>
                      <a:r>
                        <a:rPr lang="en-US"/>
                        <a:t> (“eq”, “lt”, “gt”, “lte”, “gte”, “ne”)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Uma constante numérica, </a:t>
                      </a:r>
                      <a:r>
                        <a:rPr b="1" lang="en-US"/>
                        <a:t>$</a:t>
                      </a:r>
                      <a:r>
                        <a:rPr lang="en-US"/>
                        <a:t> ou </a:t>
                      </a:r>
                      <a:r>
                        <a:rPr b="1" lang="en-US"/>
                        <a:t>#var</a:t>
                      </a:r>
                      <a:r>
                        <a:rPr lang="en-US"/>
                        <a:t>.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Comparação numérica entre “</a:t>
                      </a:r>
                      <a:r>
                        <a:rPr b="1" lang="en-US"/>
                        <a:t>$</a:t>
                      </a:r>
                      <a:r>
                        <a:rPr lang="en-US"/>
                        <a:t>” ou outra variável, com um valor “</a:t>
                      </a:r>
                      <a:r>
                        <a:rPr i="1" lang="en-US"/>
                        <a:t>constante</a:t>
                      </a:r>
                      <a:r>
                        <a:rPr lang="en-US"/>
                        <a:t>”, o </a:t>
                      </a:r>
                      <a:r>
                        <a:rPr b="1" lang="en-US"/>
                        <a:t>$</a:t>
                      </a:r>
                      <a:r>
                        <a:rPr lang="en-US"/>
                        <a:t>, ou outra variável contida no atributo </a:t>
                      </a:r>
                      <a:r>
                        <a:rPr b="1" lang="en-US">
                          <a:solidFill>
                            <a:schemeClr val="accent5"/>
                          </a:solidFill>
                        </a:rPr>
                        <a:t>value</a:t>
                      </a:r>
                      <a:r>
                        <a:rPr b="1" lang="en-US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de</a:t>
                      </a:r>
                      <a:r>
                        <a:rPr b="1" lang="en-US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>
                          <a:solidFill>
                            <a:srgbClr val="FF00FF"/>
                          </a:solidFill>
                        </a:rPr>
                        <a:t>&lt;case&gt;</a:t>
                      </a:r>
                      <a:r>
                        <a:rPr lang="en-US"/>
                        <a:t>. </a:t>
                      </a:r>
                      <a:r>
                        <a:rPr lang="en-US" u="sng"/>
                        <a:t>Somente trabalha com números inteiros.</a:t>
                      </a:r>
                      <a:endParaRPr u="sng"/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55" name="Google Shape;2055;g1339e57c8e1_0_2689"/>
          <p:cNvSpPr txBox="1"/>
          <p:nvPr/>
        </p:nvSpPr>
        <p:spPr>
          <a:xfrm>
            <a:off x="290600" y="5033100"/>
            <a:ext cx="940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Tipos de comparação e operações lógicas do comando </a:t>
            </a:r>
            <a:r>
              <a:rPr lang="en-US" sz="12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&lt;case&gt;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2056" name="Google Shape;2056;g1339e57c8e1_0_2689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g1339e57c8e1_0_2698"/>
          <p:cNvSpPr/>
          <p:nvPr/>
        </p:nvSpPr>
        <p:spPr>
          <a:xfrm>
            <a:off x="4843875" y="1400525"/>
            <a:ext cx="4977300" cy="33942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3" name="Google Shape;2063;g1339e57c8e1_0_2698"/>
          <p:cNvSpPr/>
          <p:nvPr/>
        </p:nvSpPr>
        <p:spPr>
          <a:xfrm>
            <a:off x="4846600" y="3053700"/>
            <a:ext cx="4974600" cy="927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4" name="Google Shape;2064;g1339e57c8e1_0_2698"/>
          <p:cNvSpPr/>
          <p:nvPr/>
        </p:nvSpPr>
        <p:spPr>
          <a:xfrm>
            <a:off x="4846575" y="2136825"/>
            <a:ext cx="4974600" cy="927300"/>
          </a:xfrm>
          <a:prstGeom prst="rect">
            <a:avLst/>
          </a:prstGeom>
          <a:solidFill>
            <a:srgbClr val="D0FF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g1339e57c8e1_0_2698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</a:t>
            </a:r>
            <a:r>
              <a:rPr b="0" lang="en-US" sz="2600">
                <a:solidFill>
                  <a:srgbClr val="FF00FF"/>
                </a:solidFill>
              </a:rPr>
              <a:t>&lt;case&gt;</a:t>
            </a:r>
            <a:r>
              <a:rPr lang="en-US" sz="2600"/>
              <a:t>)</a:t>
            </a:r>
            <a:endParaRPr b="0" sz="2600"/>
          </a:p>
        </p:txBody>
      </p:sp>
      <p:sp>
        <p:nvSpPr>
          <p:cNvPr id="2066" name="Google Shape;2066;g1339e57c8e1_0_2698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2067" name="Google Shape;2067;g1339e57c8e1_0_26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25" y="1134375"/>
            <a:ext cx="3809875" cy="38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339e57c8e1_0_2698"/>
          <p:cNvSpPr txBox="1"/>
          <p:nvPr>
            <p:ph idx="1" type="body"/>
          </p:nvPr>
        </p:nvSpPr>
        <p:spPr>
          <a:xfrm>
            <a:off x="4846575" y="1425750"/>
            <a:ext cx="4974600" cy="33942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00"/>
              <a:t>&lt;</a:t>
            </a:r>
            <a:r>
              <a:rPr b="0" lang="en-US" sz="1300">
                <a:solidFill>
                  <a:srgbClr val="FF00FF"/>
                </a:solidFill>
              </a:rPr>
              <a:t>script</a:t>
            </a:r>
            <a:r>
              <a:rPr b="0" lang="en-US" sz="1300"/>
              <a:t>&gt;</a:t>
            </a:r>
            <a:endParaRPr b="0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00"/>
              <a:t>&lt;</a:t>
            </a:r>
            <a:r>
              <a:rPr b="0" lang="en-US" sz="1300">
                <a:solidFill>
                  <a:srgbClr val="FF00FF"/>
                </a:solidFill>
              </a:rPr>
              <a:t>listen</a:t>
            </a:r>
            <a:r>
              <a:rPr b="0" lang="en-US" sz="1300"/>
              <a:t> /&gt;</a:t>
            </a:r>
            <a:endParaRPr b="0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00"/>
              <a:t>&lt;</a:t>
            </a:r>
            <a:r>
              <a:rPr b="0" lang="en-US" sz="1300">
                <a:solidFill>
                  <a:srgbClr val="FF00FF"/>
                </a:solidFill>
              </a:rPr>
              <a:t>switch</a:t>
            </a:r>
            <a:r>
              <a:rPr b="0" lang="en-US" sz="1300"/>
              <a:t> </a:t>
            </a:r>
            <a:r>
              <a:rPr lang="en-US" sz="1300">
                <a:solidFill>
                  <a:schemeClr val="accent5"/>
                </a:solidFill>
              </a:rPr>
              <a:t>var</a:t>
            </a:r>
            <a:r>
              <a:rPr b="0" lang="en-US" sz="1300"/>
              <a:t>=”$”&gt;</a:t>
            </a:r>
            <a:endParaRPr b="0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00"/>
              <a:t>   &lt;</a:t>
            </a:r>
            <a:r>
              <a:rPr b="0" lang="en-US" sz="1300">
                <a:solidFill>
                  <a:srgbClr val="FF00FF"/>
                </a:solidFill>
              </a:rPr>
              <a:t>case</a:t>
            </a:r>
            <a:r>
              <a:rPr b="0" lang="en-US" sz="1300"/>
              <a:t> </a:t>
            </a:r>
            <a:r>
              <a:rPr lang="en-US" sz="1300">
                <a:solidFill>
                  <a:schemeClr val="accent5"/>
                </a:solidFill>
              </a:rPr>
              <a:t>op</a:t>
            </a:r>
            <a:r>
              <a:rPr b="0" lang="en-US" sz="1300"/>
              <a:t>=”exact” </a:t>
            </a:r>
            <a:r>
              <a:rPr lang="en-US" sz="1300">
                <a:solidFill>
                  <a:schemeClr val="accent5"/>
                </a:solidFill>
              </a:rPr>
              <a:t>value</a:t>
            </a:r>
            <a:r>
              <a:rPr b="0" lang="en-US" sz="1300"/>
              <a:t>=”yes”&gt;</a:t>
            </a:r>
            <a:endParaRPr b="0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00"/>
              <a:t>      &lt;</a:t>
            </a:r>
            <a:r>
              <a:rPr b="0" lang="en-US" sz="1300">
                <a:solidFill>
                  <a:srgbClr val="FF00FF"/>
                </a:solidFill>
              </a:rPr>
              <a:t>evaEmotion</a:t>
            </a:r>
            <a:r>
              <a:rPr b="0" lang="en-US" sz="1300"/>
              <a:t> </a:t>
            </a:r>
            <a:r>
              <a:rPr lang="en-US" sz="1300">
                <a:solidFill>
                  <a:schemeClr val="accent5"/>
                </a:solidFill>
              </a:rPr>
              <a:t>emotion</a:t>
            </a:r>
            <a:r>
              <a:rPr b="0" lang="en-US" sz="1300"/>
              <a:t>=”HAPPY” /&gt;</a:t>
            </a:r>
            <a:endParaRPr b="0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00"/>
              <a:t>      &lt;</a:t>
            </a:r>
            <a:r>
              <a:rPr b="0" lang="en-US" sz="1300">
                <a:solidFill>
                  <a:srgbClr val="FF00FF"/>
                </a:solidFill>
              </a:rPr>
              <a:t>talk</a:t>
            </a:r>
            <a:r>
              <a:rPr b="0" lang="en-US" sz="1300"/>
              <a:t>&gt;”Excelent! Let’s go now”&lt;/</a:t>
            </a:r>
            <a:r>
              <a:rPr b="0" lang="en-US" sz="1300">
                <a:solidFill>
                  <a:srgbClr val="FF00FF"/>
                </a:solidFill>
              </a:rPr>
              <a:t>talk</a:t>
            </a:r>
            <a:r>
              <a:rPr b="0" lang="en-US" sz="1300"/>
              <a:t>&gt;</a:t>
            </a:r>
            <a:endParaRPr b="0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00"/>
              <a:t>   &lt;/</a:t>
            </a:r>
            <a:r>
              <a:rPr b="0" lang="en-US" sz="1300">
                <a:solidFill>
                  <a:srgbClr val="FF00FF"/>
                </a:solidFill>
              </a:rPr>
              <a:t>case</a:t>
            </a:r>
            <a:r>
              <a:rPr b="0" lang="en-US" sz="1300"/>
              <a:t>&gt;</a:t>
            </a:r>
            <a:endParaRPr b="0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00"/>
              <a:t>   &lt;</a:t>
            </a:r>
            <a:r>
              <a:rPr b="0" lang="en-US" sz="1300">
                <a:solidFill>
                  <a:srgbClr val="FF00FF"/>
                </a:solidFill>
              </a:rPr>
              <a:t>case</a:t>
            </a:r>
            <a:r>
              <a:rPr b="0" lang="en-US" sz="1300"/>
              <a:t> </a:t>
            </a:r>
            <a:r>
              <a:rPr lang="en-US" sz="1300">
                <a:solidFill>
                  <a:schemeClr val="accent5"/>
                </a:solidFill>
              </a:rPr>
              <a:t>op</a:t>
            </a:r>
            <a:r>
              <a:rPr b="0" lang="en-US" sz="1300"/>
              <a:t>=”exact” </a:t>
            </a:r>
            <a:r>
              <a:rPr lang="en-US" sz="1300">
                <a:solidFill>
                  <a:schemeClr val="accent5"/>
                </a:solidFill>
              </a:rPr>
              <a:t>value</a:t>
            </a:r>
            <a:r>
              <a:rPr b="0" lang="en-US" sz="1300"/>
              <a:t>=”no”&gt;</a:t>
            </a:r>
            <a:endParaRPr b="0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00"/>
              <a:t>      &lt;</a:t>
            </a:r>
            <a:r>
              <a:rPr b="0" lang="en-US" sz="1300">
                <a:solidFill>
                  <a:srgbClr val="FF00FF"/>
                </a:solidFill>
              </a:rPr>
              <a:t>evaEmotion</a:t>
            </a:r>
            <a:r>
              <a:rPr b="0" lang="en-US" sz="1300"/>
              <a:t> </a:t>
            </a:r>
            <a:r>
              <a:rPr lang="en-US" sz="1300">
                <a:solidFill>
                  <a:schemeClr val="accent5"/>
                </a:solidFill>
              </a:rPr>
              <a:t>emotion</a:t>
            </a:r>
            <a:r>
              <a:rPr b="0" lang="en-US" sz="1300"/>
              <a:t>=”SAD” /&gt;</a:t>
            </a:r>
            <a:endParaRPr b="0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300"/>
              <a:t>      &lt;</a:t>
            </a:r>
            <a:r>
              <a:rPr b="0" lang="en-US" sz="1300">
                <a:solidFill>
                  <a:srgbClr val="FF00FF"/>
                </a:solidFill>
              </a:rPr>
              <a:t>talk</a:t>
            </a:r>
            <a:r>
              <a:rPr b="0" lang="en-US" sz="1300"/>
              <a:t>&gt;”Oh, I’m sorry you want to play. Bye!”&lt;/</a:t>
            </a:r>
            <a:r>
              <a:rPr b="0" lang="en-US" sz="1300">
                <a:solidFill>
                  <a:srgbClr val="FF00FF"/>
                </a:solidFill>
              </a:rPr>
              <a:t>talk</a:t>
            </a:r>
            <a:r>
              <a:rPr b="0" lang="en-US" sz="1300"/>
              <a:t>&gt;</a:t>
            </a:r>
            <a:endParaRPr b="0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00"/>
              <a:t>   &lt;/</a:t>
            </a:r>
            <a:r>
              <a:rPr b="0" lang="en-US" sz="1300">
                <a:solidFill>
                  <a:srgbClr val="FF00FF"/>
                </a:solidFill>
              </a:rPr>
              <a:t>case</a:t>
            </a:r>
            <a:r>
              <a:rPr b="0" lang="en-US" sz="1300"/>
              <a:t>&gt;</a:t>
            </a:r>
            <a:endParaRPr b="0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00"/>
              <a:t>&lt;/</a:t>
            </a:r>
            <a:r>
              <a:rPr b="0" lang="en-US" sz="1300">
                <a:solidFill>
                  <a:srgbClr val="FF00FF"/>
                </a:solidFill>
              </a:rPr>
              <a:t>switch</a:t>
            </a:r>
            <a:r>
              <a:rPr b="0" lang="en-US" sz="1300"/>
              <a:t>&gt;</a:t>
            </a:r>
            <a:endParaRPr b="0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00"/>
              <a:t>&lt;</a:t>
            </a:r>
            <a:r>
              <a:rPr b="0" lang="en-US" sz="1300">
                <a:solidFill>
                  <a:srgbClr val="FF00FF"/>
                </a:solidFill>
              </a:rPr>
              <a:t>light</a:t>
            </a:r>
            <a:r>
              <a:rPr b="0" lang="en-US" sz="1300"/>
              <a:t> </a:t>
            </a:r>
            <a:r>
              <a:rPr lang="en-US" sz="1300">
                <a:solidFill>
                  <a:schemeClr val="accent5"/>
                </a:solidFill>
              </a:rPr>
              <a:t>state</a:t>
            </a:r>
            <a:r>
              <a:rPr b="0" lang="en-US" sz="1300"/>
              <a:t>=”OFF” /&gt;</a:t>
            </a:r>
            <a:endParaRPr b="0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300"/>
              <a:t>&lt;/</a:t>
            </a:r>
            <a:r>
              <a:rPr b="0" lang="en-US" sz="1300">
                <a:solidFill>
                  <a:srgbClr val="FF00FF"/>
                </a:solidFill>
              </a:rPr>
              <a:t>script</a:t>
            </a:r>
            <a:r>
              <a:rPr b="0" lang="en-US" sz="1300"/>
              <a:t>&gt;</a:t>
            </a:r>
            <a:endParaRPr b="0" sz="1300"/>
          </a:p>
        </p:txBody>
      </p:sp>
      <p:sp>
        <p:nvSpPr>
          <p:cNvPr id="2069" name="Google Shape;2069;g1339e57c8e1_0_2698"/>
          <p:cNvSpPr txBox="1"/>
          <p:nvPr/>
        </p:nvSpPr>
        <p:spPr>
          <a:xfrm>
            <a:off x="4849275" y="4742425"/>
            <a:ext cx="4974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 Comandos </a:t>
            </a:r>
            <a:r>
              <a:rPr lang="en-US" sz="12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switch</a:t>
            </a: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e </a:t>
            </a:r>
            <a:r>
              <a:rPr lang="en-US" sz="1200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case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2070" name="Google Shape;2070;g1339e57c8e1_0_2698"/>
          <p:cNvSpPr txBox="1"/>
          <p:nvPr/>
        </p:nvSpPr>
        <p:spPr>
          <a:xfrm>
            <a:off x="93125" y="4923375"/>
            <a:ext cx="381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Fluxograma de exemplo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2071" name="Google Shape;2071;g1339e57c8e1_0_2698"/>
          <p:cNvSpPr/>
          <p:nvPr/>
        </p:nvSpPr>
        <p:spPr>
          <a:xfrm>
            <a:off x="3873316" y="2871575"/>
            <a:ext cx="885300" cy="369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2" name="Google Shape;2072;g1339e57c8e1_0_2698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1339e57c8e1_0_2713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</a:t>
            </a:r>
            <a:r>
              <a:rPr b="0" lang="en-US" sz="2600"/>
              <a:t>Manual de Referência</a:t>
            </a:r>
            <a:r>
              <a:rPr lang="en-US" sz="2600"/>
              <a:t>)</a:t>
            </a:r>
            <a:endParaRPr b="0" sz="2600"/>
          </a:p>
        </p:txBody>
      </p:sp>
      <p:sp>
        <p:nvSpPr>
          <p:cNvPr id="2079" name="Google Shape;2079;g1339e57c8e1_0_2713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080" name="Google Shape;2080;g1339e57c8e1_0_2713">
            <a:hlinkClick r:id="rId3"/>
          </p:cNvPr>
          <p:cNvSpPr txBox="1"/>
          <p:nvPr/>
        </p:nvSpPr>
        <p:spPr>
          <a:xfrm>
            <a:off x="3914000" y="2611200"/>
            <a:ext cx="562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EvaML</a:t>
            </a: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e </a:t>
            </a:r>
            <a:r>
              <a:rPr b="1"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EvaSIM</a:t>
            </a:r>
            <a:r>
              <a:rPr lang="en-US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- Manual de Referência</a:t>
            </a:r>
            <a:endParaRPr sz="2000">
              <a:solidFill>
                <a:srgbClr val="FF00FF"/>
              </a:solidFill>
            </a:endParaRPr>
          </a:p>
        </p:txBody>
      </p:sp>
      <p:sp>
        <p:nvSpPr>
          <p:cNvPr id="2081" name="Google Shape;2081;g1339e57c8e1_0_2713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82" name="Google Shape;2082;g1339e57c8e1_0_27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324" y="1049881"/>
            <a:ext cx="3281875" cy="4131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83" name="Google Shape;2083;g1339e57c8e1_0_2713"/>
          <p:cNvSpPr txBox="1"/>
          <p:nvPr/>
        </p:nvSpPr>
        <p:spPr>
          <a:xfrm>
            <a:off x="3559475" y="3204925"/>
            <a:ext cx="639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u="sng">
                <a:solidFill>
                  <a:schemeClr val="hlink"/>
                </a:solidFill>
                <a:hlinkClick r:id="rId5"/>
              </a:rPr>
              <a:t>https://github.com/midiacom/eva-robot/blob/master/EvaML-Reference-Manual/EvaML-Reference-Manual.pdf</a:t>
            </a:r>
            <a:endParaRPr sz="10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1339e57c8e1_0_2723"/>
          <p:cNvSpPr txBox="1"/>
          <p:nvPr>
            <p:ph idx="1" type="subTitle"/>
          </p:nvPr>
        </p:nvSpPr>
        <p:spPr>
          <a:xfrm>
            <a:off x="3342100" y="2305350"/>
            <a:ext cx="34758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Perguntas?</a:t>
            </a:r>
            <a:endParaRPr b="1" sz="4000"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1339e57c8e1_0_2728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2096" name="Google Shape;2096;g1339e57c8e1_0_2728"/>
          <p:cNvSpPr txBox="1"/>
          <p:nvPr>
            <p:ph idx="1" type="subTitle"/>
          </p:nvPr>
        </p:nvSpPr>
        <p:spPr>
          <a:xfrm>
            <a:off x="635650" y="2248200"/>
            <a:ext cx="8888700" cy="64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20"/>
              </a:spcBef>
              <a:spcAft>
                <a:spcPts val="0"/>
              </a:spcAft>
              <a:buNone/>
            </a:pPr>
            <a:r>
              <a:rPr lang="en-US" sz="3000"/>
              <a:t>EvaML</a:t>
            </a:r>
            <a:endParaRPr sz="3000"/>
          </a:p>
          <a:p>
            <a:pPr indent="0" lvl="0" marL="0" rtl="0" algn="ctr">
              <a:spcBef>
                <a:spcPts val="420"/>
              </a:spcBef>
              <a:spcAft>
                <a:spcPts val="0"/>
              </a:spcAft>
              <a:buNone/>
            </a:pPr>
            <a:r>
              <a:rPr b="0" lang="en-US" sz="2000"/>
              <a:t>(Processo de Parsing de um Script EvaML)</a:t>
            </a:r>
            <a:endParaRPr b="0" sz="2000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2" name="Google Shape;2102;g1339e57c8e1_0_2734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(Processo de Parsing)</a:t>
            </a:r>
            <a:endParaRPr b="0" sz="2600"/>
          </a:p>
        </p:txBody>
      </p:sp>
      <p:sp>
        <p:nvSpPr>
          <p:cNvPr id="2103" name="Google Shape;2103;g1339e57c8e1_0_2734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104" name="Google Shape;2104;g1339e57c8e1_0_2734"/>
          <p:cNvSpPr txBox="1"/>
          <p:nvPr>
            <p:ph idx="1" type="body"/>
          </p:nvPr>
        </p:nvSpPr>
        <p:spPr>
          <a:xfrm>
            <a:off x="169525" y="853100"/>
            <a:ext cx="9651900" cy="123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O processo de parsing de um documento EvaML ocorre em quatro etapas:</a:t>
            </a:r>
            <a:endParaRPr b="0"/>
          </a:p>
        </p:txBody>
      </p:sp>
      <p:sp>
        <p:nvSpPr>
          <p:cNvPr id="2105" name="Google Shape;2105;g1339e57c8e1_0_2734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106" name="Google Shape;2106;g1339e57c8e1_0_27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300" y="1841675"/>
            <a:ext cx="6137399" cy="329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1d2d135963_2_90"/>
          <p:cNvSpPr txBox="1"/>
          <p:nvPr>
            <p:ph idx="1" type="body"/>
          </p:nvPr>
        </p:nvSpPr>
        <p:spPr>
          <a:xfrm>
            <a:off x="169333" y="1143000"/>
            <a:ext cx="9348378" cy="4311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❖"/>
            </a:pPr>
            <a:r>
              <a:rPr lang="en-US" sz="1500"/>
              <a:t> Considerando a aparência física, os robôs possuem as seguintes classes (Martinez-Martin et al. 2020):</a:t>
            </a:r>
            <a:endParaRPr/>
          </a:p>
          <a:p>
            <a:pPr indent="0" lvl="0" marL="101600" rtl="0" algn="just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  <a:p>
            <a:pPr indent="0" lvl="0" marL="1016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rPr b="0" lang="en-US" sz="1500"/>
              <a:t>	• </a:t>
            </a:r>
            <a:r>
              <a:rPr lang="en-US" sz="1500"/>
              <a:t>androide: </a:t>
            </a:r>
            <a:r>
              <a:rPr b="0" lang="en-US" sz="1400"/>
              <a:t>Robôs parecidos fisicamente com humanos; </a:t>
            </a:r>
            <a:r>
              <a:rPr b="0" lang="en-US" sz="1500"/>
              <a:t>; </a:t>
            </a:r>
            <a:endParaRPr/>
          </a:p>
          <a:p>
            <a:pPr indent="0" lvl="0" marL="1016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rPr b="0" lang="en-US" sz="1500"/>
              <a:t>	• </a:t>
            </a:r>
            <a:r>
              <a:rPr lang="en-US" sz="1500"/>
              <a:t>mascote:</a:t>
            </a:r>
            <a:r>
              <a:rPr b="0" lang="en-US" sz="1500"/>
              <a:t> </a:t>
            </a:r>
            <a:r>
              <a:rPr b="0" lang="en-US" sz="1400">
                <a:latin typeface="Verdana"/>
                <a:ea typeface="Verdana"/>
                <a:cs typeface="Verdana"/>
                <a:sym typeface="Verdana"/>
              </a:rPr>
              <a:t>possui formas humanoides, mas aparências abstratas ou caricaturais; </a:t>
            </a:r>
            <a:endParaRPr b="0" sz="1500"/>
          </a:p>
          <a:p>
            <a:pPr indent="0" lvl="0" marL="1016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rPr b="0" lang="en-US" sz="1500"/>
              <a:t>	• </a:t>
            </a:r>
            <a:r>
              <a:rPr lang="en-US" sz="1500"/>
              <a:t>mecânico:</a:t>
            </a:r>
            <a:r>
              <a:rPr b="0" lang="en-US" sz="1500"/>
              <a:t> formas humanoides com partes visivelmente mecânicas; </a:t>
            </a:r>
            <a:endParaRPr/>
          </a:p>
          <a:p>
            <a:pPr indent="0" lvl="0" marL="1016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rPr b="0" lang="en-US" sz="1500"/>
              <a:t>	• </a:t>
            </a:r>
            <a:r>
              <a:rPr lang="en-US" sz="1500"/>
              <a:t>animais:</a:t>
            </a:r>
            <a:r>
              <a:rPr b="0" lang="en-US" sz="1500"/>
              <a:t> aparência física similar a animais de estimação; </a:t>
            </a:r>
            <a:endParaRPr/>
          </a:p>
          <a:p>
            <a:pPr indent="0" lvl="0" marL="1016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rPr b="0" lang="en-US" sz="1500"/>
              <a:t>	• </a:t>
            </a:r>
            <a:r>
              <a:rPr lang="en-US" sz="1500"/>
              <a:t>não humanoide:</a:t>
            </a:r>
            <a:r>
              <a:rPr b="0" lang="en-US" sz="1500"/>
              <a:t> não há semelhança com nenhum ser vivo.</a:t>
            </a:r>
            <a:endParaRPr/>
          </a:p>
        </p:txBody>
      </p:sp>
      <p:sp>
        <p:nvSpPr>
          <p:cNvPr id="739" name="Google Shape;739;g11d2d135963_2_90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0" name="Google Shape;740;g11d2d135963_2_90"/>
          <p:cNvSpPr txBox="1"/>
          <p:nvPr>
            <p:ph type="title"/>
          </p:nvPr>
        </p:nvSpPr>
        <p:spPr>
          <a:xfrm>
            <a:off x="169863" y="141288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/>
              <a:t>Robôs Socialmente Assistivos</a:t>
            </a:r>
            <a:endParaRPr/>
          </a:p>
        </p:txBody>
      </p:sp>
      <p:sp>
        <p:nvSpPr>
          <p:cNvPr id="741" name="Google Shape;741;g11d2d135963_2_90"/>
          <p:cNvSpPr txBox="1"/>
          <p:nvPr/>
        </p:nvSpPr>
        <p:spPr>
          <a:xfrm>
            <a:off x="1319633" y="5503007"/>
            <a:ext cx="76155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 Luzia de Melo – Robôs Socialmente Assistivos: Desenvolvendo Sessões de </a:t>
            </a:r>
            <a:r>
              <a:rPr b="0" i="0" lang="en-US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Terapia Multissensorial com o Robô EVA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1339e57c8e1_0_2743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(Processo de Parsing)</a:t>
            </a:r>
            <a:endParaRPr b="0" sz="2600"/>
          </a:p>
        </p:txBody>
      </p:sp>
      <p:sp>
        <p:nvSpPr>
          <p:cNvPr id="2113" name="Google Shape;2113;g1339e57c8e1_0_2743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114" name="Google Shape;2114;g1339e57c8e1_0_2743"/>
          <p:cNvSpPr txBox="1"/>
          <p:nvPr>
            <p:ph idx="1" type="body"/>
          </p:nvPr>
        </p:nvSpPr>
        <p:spPr>
          <a:xfrm>
            <a:off x="169525" y="853100"/>
            <a:ext cx="9651900" cy="123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O processo de parsing de um documento EvaML ocorre em quatro etapas:</a:t>
            </a:r>
            <a:endParaRPr b="0"/>
          </a:p>
        </p:txBody>
      </p:sp>
      <p:sp>
        <p:nvSpPr>
          <p:cNvPr id="2115" name="Google Shape;2115;g1339e57c8e1_0_2743"/>
          <p:cNvSpPr txBox="1"/>
          <p:nvPr>
            <p:ph idx="1" type="body"/>
          </p:nvPr>
        </p:nvSpPr>
        <p:spPr>
          <a:xfrm>
            <a:off x="2214275" y="2083400"/>
            <a:ext cx="5562000" cy="123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Etapa 1</a:t>
            </a:r>
            <a:r>
              <a:rPr b="0" lang="en-US"/>
              <a:t>: Expansor de Macros</a:t>
            </a:r>
            <a:endParaRPr b="0"/>
          </a:p>
          <a:p>
            <a:pPr indent="-304800" lvl="1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</a:pPr>
            <a:r>
              <a:rPr b="1" lang="en-US">
                <a:solidFill>
                  <a:schemeClr val="accent1"/>
                </a:solidFill>
              </a:rPr>
              <a:t>Validador XML (XML Schema)</a:t>
            </a:r>
            <a:endParaRPr b="1">
              <a:solidFill>
                <a:schemeClr val="accent1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Etapa 2</a:t>
            </a:r>
            <a:r>
              <a:rPr b="0" lang="en-US"/>
              <a:t>: Gerador de Chaves</a:t>
            </a:r>
            <a:endParaRPr b="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Etapa 3</a:t>
            </a:r>
            <a:r>
              <a:rPr b="0" lang="en-US"/>
              <a:t>: Criador de Links</a:t>
            </a:r>
            <a:endParaRPr b="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Etapa 4</a:t>
            </a:r>
            <a:r>
              <a:rPr b="0" lang="en-US"/>
              <a:t>: Mapeador JSON</a:t>
            </a:r>
            <a:endParaRPr b="0"/>
          </a:p>
        </p:txBody>
      </p:sp>
      <p:sp>
        <p:nvSpPr>
          <p:cNvPr id="2116" name="Google Shape;2116;g1339e57c8e1_0_2743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1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1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1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1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11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g1339e57c8e1_0_2752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(Processo de Parsing - As 4 etapas)</a:t>
            </a:r>
            <a:endParaRPr b="0" sz="2600"/>
          </a:p>
        </p:txBody>
      </p:sp>
      <p:sp>
        <p:nvSpPr>
          <p:cNvPr id="2123" name="Google Shape;2123;g1339e57c8e1_0_2752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2124" name="Google Shape;2124;g1339e57c8e1_0_27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587" y="843400"/>
            <a:ext cx="7514825" cy="4237075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25" name="Google Shape;2125;g1339e57c8e1_0_2752"/>
          <p:cNvSpPr txBox="1"/>
          <p:nvPr/>
        </p:nvSpPr>
        <p:spPr>
          <a:xfrm>
            <a:off x="1322575" y="5033100"/>
            <a:ext cx="7515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Processo de </a:t>
            </a:r>
            <a:r>
              <a:rPr i="1"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Parsing</a:t>
            </a: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e exemplo de linha de comando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2126" name="Google Shape;2126;g1339e57c8e1_0_2752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1339e57c8e1_0_2761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(Processo de Validação de um Script EvaML)</a:t>
            </a:r>
            <a:endParaRPr b="0" sz="2600"/>
          </a:p>
        </p:txBody>
      </p:sp>
      <p:sp>
        <p:nvSpPr>
          <p:cNvPr id="2133" name="Google Shape;2133;g1339e57c8e1_0_2761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134" name="Google Shape;2134;g1339e57c8e1_0_2761"/>
          <p:cNvSpPr txBox="1"/>
          <p:nvPr/>
        </p:nvSpPr>
        <p:spPr>
          <a:xfrm>
            <a:off x="2131834" y="4955221"/>
            <a:ext cx="57504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Processo de validação de um documento EvaML usando </a:t>
            </a:r>
            <a:r>
              <a:rPr i="1"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XML Schema</a:t>
            </a:r>
            <a:endParaRPr i="1">
              <a:solidFill>
                <a:srgbClr val="FF00FF"/>
              </a:solidFill>
            </a:endParaRPr>
          </a:p>
        </p:txBody>
      </p:sp>
      <p:pic>
        <p:nvPicPr>
          <p:cNvPr id="2135" name="Google Shape;2135;g1339e57c8e1_0_27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374" y="914577"/>
            <a:ext cx="4589800" cy="409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6" name="Google Shape;2136;g1339e57c8e1_0_2761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g1339e57c8e1_0_2770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2143" name="Google Shape;2143;g1339e57c8e1_0_2770"/>
          <p:cNvSpPr txBox="1"/>
          <p:nvPr>
            <p:ph idx="1" type="subTitle"/>
          </p:nvPr>
        </p:nvSpPr>
        <p:spPr>
          <a:xfrm>
            <a:off x="635650" y="2248200"/>
            <a:ext cx="8888700" cy="64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20"/>
              </a:spcBef>
              <a:spcAft>
                <a:spcPts val="0"/>
              </a:spcAft>
              <a:buNone/>
            </a:pPr>
            <a:r>
              <a:rPr lang="en-US" sz="3000"/>
              <a:t>EvaSIM</a:t>
            </a:r>
            <a:endParaRPr sz="3000"/>
          </a:p>
          <a:p>
            <a:pPr indent="0" lvl="0" marL="0" rtl="0" algn="ctr">
              <a:spcBef>
                <a:spcPts val="420"/>
              </a:spcBef>
              <a:spcAft>
                <a:spcPts val="0"/>
              </a:spcAft>
              <a:buNone/>
            </a:pPr>
            <a:r>
              <a:rPr b="0" lang="en-US" sz="2000"/>
              <a:t>(O Software Simulador do Robô EVA)</a:t>
            </a:r>
            <a:endParaRPr b="0" sz="20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1339e57c8e1_0_2776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EvaSIM (O Software Simulador do Robô EVA)</a:t>
            </a:r>
            <a:endParaRPr b="0" sz="2600"/>
          </a:p>
        </p:txBody>
      </p:sp>
      <p:sp>
        <p:nvSpPr>
          <p:cNvPr id="2150" name="Google Shape;2150;g1339e57c8e1_0_2776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151" name="Google Shape;2151;g1339e57c8e1_0_2776"/>
          <p:cNvSpPr txBox="1"/>
          <p:nvPr>
            <p:ph idx="1" type="body"/>
          </p:nvPr>
        </p:nvSpPr>
        <p:spPr>
          <a:xfrm>
            <a:off x="1773850" y="1841500"/>
            <a:ext cx="6612300" cy="123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Ambiente de teste para os scripts </a:t>
            </a:r>
            <a:r>
              <a:rPr lang="en-US"/>
              <a:t>EvaML</a:t>
            </a:r>
            <a:endParaRPr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É portável (</a:t>
            </a:r>
            <a:r>
              <a:rPr b="0" i="1" lang="en-US"/>
              <a:t>Linux Ubuntu</a:t>
            </a:r>
            <a:r>
              <a:rPr b="0" lang="en-US"/>
              <a:t> e </a:t>
            </a:r>
            <a:r>
              <a:rPr b="0" i="1" lang="en-US"/>
              <a:t>Windows 10</a:t>
            </a:r>
            <a:r>
              <a:rPr b="0" lang="en-US"/>
              <a:t>)</a:t>
            </a:r>
            <a:endParaRPr b="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Linguagem </a:t>
            </a:r>
            <a:r>
              <a:rPr b="0" i="1" lang="en-US"/>
              <a:t>Python</a:t>
            </a:r>
            <a:endParaRPr b="0" i="1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Interface Gráfica de Usuário (</a:t>
            </a:r>
            <a:r>
              <a:rPr b="0" i="1" lang="en-US"/>
              <a:t>Tkinter</a:t>
            </a:r>
            <a:r>
              <a:rPr b="0" lang="en-US"/>
              <a:t>)</a:t>
            </a:r>
            <a:endParaRPr b="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Simples e leve</a:t>
            </a:r>
            <a:endParaRPr b="0"/>
          </a:p>
        </p:txBody>
      </p:sp>
      <p:sp>
        <p:nvSpPr>
          <p:cNvPr id="2152" name="Google Shape;2152;g1339e57c8e1_0_2776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7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1339e57c8e1_0_2784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EvaSIM (Interface Gráfica de Usuário)</a:t>
            </a:r>
            <a:endParaRPr b="0" sz="2600"/>
          </a:p>
        </p:txBody>
      </p:sp>
      <p:sp>
        <p:nvSpPr>
          <p:cNvPr id="2159" name="Google Shape;2159;g1339e57c8e1_0_2784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160" name="Google Shape;2160;g1339e57c8e1_0_2784"/>
          <p:cNvSpPr txBox="1"/>
          <p:nvPr/>
        </p:nvSpPr>
        <p:spPr>
          <a:xfrm>
            <a:off x="651500" y="4985262"/>
            <a:ext cx="86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Elementos da Interface Gráfica de Usuário do </a:t>
            </a:r>
            <a:r>
              <a:rPr b="1"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EvaSIM</a:t>
            </a:r>
            <a:endParaRPr b="1">
              <a:solidFill>
                <a:srgbClr val="FF00FF"/>
              </a:solidFill>
            </a:endParaRPr>
          </a:p>
        </p:txBody>
      </p:sp>
      <p:pic>
        <p:nvPicPr>
          <p:cNvPr id="2161" name="Google Shape;2161;g1339e57c8e1_0_27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88" y="979455"/>
            <a:ext cx="8687584" cy="405364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62" name="Google Shape;2162;g1339e57c8e1_0_2784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g1339e57c8e1_0_2793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EvaSIM (Interface Gráfica de Usuário)</a:t>
            </a:r>
            <a:endParaRPr b="0" sz="2600"/>
          </a:p>
        </p:txBody>
      </p:sp>
      <p:sp>
        <p:nvSpPr>
          <p:cNvPr id="2169" name="Google Shape;2169;g1339e57c8e1_0_2793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170" name="Google Shape;2170;g1339e57c8e1_0_2793"/>
          <p:cNvSpPr txBox="1"/>
          <p:nvPr/>
        </p:nvSpPr>
        <p:spPr>
          <a:xfrm>
            <a:off x="651500" y="4985262"/>
            <a:ext cx="868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Simulando o reconhecimento de voz</a:t>
            </a:r>
            <a:endParaRPr b="1">
              <a:solidFill>
                <a:srgbClr val="FF00FF"/>
              </a:solidFill>
            </a:endParaRPr>
          </a:p>
        </p:txBody>
      </p:sp>
      <p:pic>
        <p:nvPicPr>
          <p:cNvPr id="2171" name="Google Shape;2171;g1339e57c8e1_0_27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500" y="974356"/>
            <a:ext cx="8687700" cy="404529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72" name="Google Shape;2172;g1339e57c8e1_0_2793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1339e57c8e1_0_2802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EvaSIM (Interface Gráfica de Usuário)</a:t>
            </a:r>
            <a:endParaRPr b="0" sz="2600"/>
          </a:p>
        </p:txBody>
      </p:sp>
      <p:sp>
        <p:nvSpPr>
          <p:cNvPr id="2179" name="Google Shape;2179;g1339e57c8e1_0_2802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180" name="Google Shape;2180;g1339e57c8e1_0_2802"/>
          <p:cNvSpPr txBox="1"/>
          <p:nvPr/>
        </p:nvSpPr>
        <p:spPr>
          <a:xfrm>
            <a:off x="1073375" y="3535300"/>
            <a:ext cx="784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Indicação no terminal, o movimento da cabeça do robô</a:t>
            </a:r>
            <a:endParaRPr b="1">
              <a:solidFill>
                <a:srgbClr val="FF00FF"/>
              </a:solidFill>
            </a:endParaRPr>
          </a:p>
        </p:txBody>
      </p:sp>
      <p:pic>
        <p:nvPicPr>
          <p:cNvPr id="2181" name="Google Shape;2181;g1339e57c8e1_0_2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3400" y="2248650"/>
            <a:ext cx="7843900" cy="13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2" name="Google Shape;2182;g1339e57c8e1_0_2802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7" name="Shape 2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8" name="Google Shape;2188;g1339e57c8e1_0_2811"/>
          <p:cNvSpPr txBox="1"/>
          <p:nvPr>
            <p:ph idx="1" type="subTitle"/>
          </p:nvPr>
        </p:nvSpPr>
        <p:spPr>
          <a:xfrm>
            <a:off x="3342100" y="2305350"/>
            <a:ext cx="34758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Perguntas?</a:t>
            </a:r>
            <a:endParaRPr b="1" sz="4000"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1339e57c8e1_0_2816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2195" name="Google Shape;2195;g1339e57c8e1_0_2816"/>
          <p:cNvSpPr txBox="1"/>
          <p:nvPr>
            <p:ph idx="1" type="subTitle"/>
          </p:nvPr>
        </p:nvSpPr>
        <p:spPr>
          <a:xfrm>
            <a:off x="635650" y="2248200"/>
            <a:ext cx="8888700" cy="64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20"/>
              </a:spcBef>
              <a:spcAft>
                <a:spcPts val="0"/>
              </a:spcAft>
              <a:buNone/>
            </a:pPr>
            <a:r>
              <a:rPr lang="en-US" sz="3000"/>
              <a:t>Atividade Prática (parte 1)</a:t>
            </a:r>
            <a:endParaRPr sz="3000"/>
          </a:p>
          <a:p>
            <a:pPr indent="0" lvl="0" marL="0" rtl="0" algn="ctr">
              <a:spcBef>
                <a:spcPts val="420"/>
              </a:spcBef>
              <a:spcAft>
                <a:spcPts val="0"/>
              </a:spcAft>
              <a:buNone/>
            </a:pPr>
            <a:r>
              <a:rPr b="0" lang="en-US" sz="2000"/>
              <a:t>(Fazendo o </a:t>
            </a:r>
            <a:r>
              <a:rPr b="0" i="1" lang="en-US" sz="2000"/>
              <a:t>Parsing</a:t>
            </a:r>
            <a:r>
              <a:rPr b="0" lang="en-US" sz="2000"/>
              <a:t> de um Script)</a:t>
            </a:r>
            <a:endParaRPr b="0"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1d2d135963_2_97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7" name="Google Shape;747;g11d2d135963_2_97"/>
          <p:cNvSpPr txBox="1"/>
          <p:nvPr/>
        </p:nvSpPr>
        <p:spPr>
          <a:xfrm>
            <a:off x="96298" y="1035235"/>
            <a:ext cx="949385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❖"/>
            </a:pPr>
            <a:r>
              <a:rPr b="1" i="0" lang="en-US" sz="16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Exemplos SARs e suas classes conforme exposto em </a:t>
            </a: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(Martinez-Martin et al. 2020):</a:t>
            </a:r>
            <a:endParaRPr b="1" i="0" sz="16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48" name="Google Shape;748;g11d2d135963_2_97"/>
          <p:cNvSpPr txBox="1"/>
          <p:nvPr/>
        </p:nvSpPr>
        <p:spPr>
          <a:xfrm>
            <a:off x="3580978" y="3927083"/>
            <a:ext cx="3030330" cy="304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Mecânico: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Robô GIPY-1</a:t>
            </a:r>
            <a:endParaRPr/>
          </a:p>
        </p:txBody>
      </p:sp>
      <p:sp>
        <p:nvSpPr>
          <p:cNvPr id="749" name="Google Shape;749;g11d2d135963_2_97"/>
          <p:cNvSpPr txBox="1"/>
          <p:nvPr>
            <p:ph type="title"/>
          </p:nvPr>
        </p:nvSpPr>
        <p:spPr>
          <a:xfrm>
            <a:off x="169863" y="141288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/>
              <a:t>Robôs Socialmente Assistivos</a:t>
            </a:r>
            <a:endParaRPr/>
          </a:p>
        </p:txBody>
      </p:sp>
      <p:pic>
        <p:nvPicPr>
          <p:cNvPr id="750" name="Google Shape;750;g11d2d135963_2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279" y="1631863"/>
            <a:ext cx="1479116" cy="2211351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g11d2d135963_2_97"/>
          <p:cNvSpPr txBox="1"/>
          <p:nvPr/>
        </p:nvSpPr>
        <p:spPr>
          <a:xfrm>
            <a:off x="-41345" y="3826328"/>
            <a:ext cx="2125643" cy="314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Androide: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Robô Zeno R-50</a:t>
            </a:r>
            <a:endParaRPr/>
          </a:p>
        </p:txBody>
      </p:sp>
      <p:pic>
        <p:nvPicPr>
          <p:cNvPr id="752" name="Google Shape;752;g11d2d135963_2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36758" y="1990358"/>
            <a:ext cx="1718770" cy="183597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g11d2d135963_2_97"/>
          <p:cNvSpPr txBox="1"/>
          <p:nvPr/>
        </p:nvSpPr>
        <p:spPr>
          <a:xfrm>
            <a:off x="1376691" y="1779703"/>
            <a:ext cx="3030330" cy="314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Mascote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Robô Ifbot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4" name="Google Shape;754;g11d2d135963_2_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03624" y="2082467"/>
            <a:ext cx="1976465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g11d2d135963_2_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41762" y="2049016"/>
            <a:ext cx="1295400" cy="17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g11d2d135963_2_97"/>
          <p:cNvSpPr txBox="1"/>
          <p:nvPr/>
        </p:nvSpPr>
        <p:spPr>
          <a:xfrm>
            <a:off x="5599778" y="1810499"/>
            <a:ext cx="3030330" cy="304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Animal: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Robô PLEO</a:t>
            </a:r>
            <a:endParaRPr/>
          </a:p>
        </p:txBody>
      </p:sp>
      <p:pic>
        <p:nvPicPr>
          <p:cNvPr id="757" name="Google Shape;757;g11d2d135963_2_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35963" y="2258680"/>
            <a:ext cx="1485900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g11d2d135963_2_97"/>
          <p:cNvSpPr txBox="1"/>
          <p:nvPr/>
        </p:nvSpPr>
        <p:spPr>
          <a:xfrm>
            <a:off x="7486393" y="3837964"/>
            <a:ext cx="3030330" cy="304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Não-Humanoide:</a:t>
            </a:r>
            <a:r>
              <a:rPr b="0" i="0" lang="en-US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Robô LABO-1</a:t>
            </a:r>
            <a:endParaRPr/>
          </a:p>
        </p:txBody>
      </p:sp>
      <p:sp>
        <p:nvSpPr>
          <p:cNvPr id="759" name="Google Shape;759;g11d2d135963_2_97"/>
          <p:cNvSpPr txBox="1"/>
          <p:nvPr/>
        </p:nvSpPr>
        <p:spPr>
          <a:xfrm>
            <a:off x="1319633" y="5503007"/>
            <a:ext cx="76155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 Luzia de Melo – Robôs Socialmente Assistivos: Desenvolvendo Sessões de </a:t>
            </a:r>
            <a:r>
              <a:rPr b="0" i="0" lang="en-US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Terapia Multissensorial com o Robô EVA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g1339e57c8e1_0_2822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Atividade Prática (Preparando o ambiente)</a:t>
            </a:r>
            <a:endParaRPr b="0" sz="2600"/>
          </a:p>
        </p:txBody>
      </p:sp>
      <p:sp>
        <p:nvSpPr>
          <p:cNvPr id="2202" name="Google Shape;2202;g1339e57c8e1_0_2822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203" name="Google Shape;2203;g1339e57c8e1_0_2822"/>
          <p:cNvSpPr txBox="1"/>
          <p:nvPr>
            <p:ph idx="1" type="body"/>
          </p:nvPr>
        </p:nvSpPr>
        <p:spPr>
          <a:xfrm>
            <a:off x="169225" y="1993900"/>
            <a:ext cx="9651900" cy="123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Baixando as ferramentas auxiliares</a:t>
            </a:r>
            <a:endParaRPr b="0"/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/>
              <a:t>IDE Visual Studio Code (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https://code.visualstudio.com/</a:t>
            </a:r>
            <a:r>
              <a:rPr lang="en-US"/>
              <a:t>)</a:t>
            </a:r>
            <a:endParaRPr/>
          </a:p>
          <a:p>
            <a:pPr indent="-3048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/>
              <a:t>Instalar no VScode a extensão: </a:t>
            </a:r>
            <a:r>
              <a:rPr i="1" lang="en-US"/>
              <a:t>XML Language Support by Red Hat</a:t>
            </a:r>
            <a:endParaRPr/>
          </a:p>
          <a:p>
            <a:pPr indent="-32385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US" sz="1800"/>
              <a:t>Use o atalho </a:t>
            </a:r>
            <a:r>
              <a:rPr lang="en-US"/>
              <a:t>(</a:t>
            </a:r>
            <a:r>
              <a:rPr lang="en-US" sz="1800"/>
              <a:t>Ctrl+shift+x)</a:t>
            </a:r>
            <a:endParaRPr sz="1800"/>
          </a:p>
          <a:p>
            <a:pPr indent="-3429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digite </a:t>
            </a:r>
            <a:r>
              <a:rPr i="1" lang="en-US" sz="1800"/>
              <a:t>XML Language Support by Red Hat</a:t>
            </a:r>
            <a:endParaRPr i="1" sz="1800"/>
          </a:p>
          <a:p>
            <a:pPr indent="-342900" lvl="2" marL="13716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Clique em instalar a extensão</a:t>
            </a:r>
            <a:endParaRPr i="1"/>
          </a:p>
        </p:txBody>
      </p:sp>
      <p:sp>
        <p:nvSpPr>
          <p:cNvPr id="2204" name="Google Shape;2204;g1339e57c8e1_0_2822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9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g1339e57c8e1_0_2830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Atividade Prática (Preparando o ambiente)</a:t>
            </a:r>
            <a:endParaRPr b="0" sz="2600"/>
          </a:p>
        </p:txBody>
      </p:sp>
      <p:sp>
        <p:nvSpPr>
          <p:cNvPr id="2211" name="Google Shape;2211;g1339e57c8e1_0_2830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212" name="Google Shape;2212;g1339e57c8e1_0_2830"/>
          <p:cNvSpPr txBox="1"/>
          <p:nvPr>
            <p:ph idx="1" type="body"/>
          </p:nvPr>
        </p:nvSpPr>
        <p:spPr>
          <a:xfrm>
            <a:off x="550225" y="1231900"/>
            <a:ext cx="9651900" cy="123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 Instalar o </a:t>
            </a:r>
            <a:r>
              <a:rPr lang="en-US"/>
              <a:t>Python</a:t>
            </a:r>
            <a:r>
              <a:rPr b="0" lang="en-US"/>
              <a:t> e os módulos a seguir:</a:t>
            </a:r>
            <a:endParaRPr b="0"/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 u="sng"/>
              <a:t>No Windows</a:t>
            </a:r>
            <a:r>
              <a:rPr lang="en-US"/>
              <a:t> (Instalar os módulos “requests” e “xmlschema”)</a:t>
            </a:r>
            <a:endParaRPr/>
          </a:p>
          <a:p>
            <a:pPr indent="-32385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US"/>
              <a:t>pip install requests</a:t>
            </a:r>
            <a:endParaRPr/>
          </a:p>
          <a:p>
            <a:pPr indent="-32385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US"/>
              <a:t>pip install xmlschema</a:t>
            </a:r>
            <a:endParaRPr/>
          </a:p>
          <a:p>
            <a:pPr indent="0" lvl="0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 u="sng"/>
              <a:t>No Linux</a:t>
            </a:r>
            <a:r>
              <a:rPr lang="en-US"/>
              <a:t> (Instalar o módulo “xmlschema”)</a:t>
            </a:r>
            <a:endParaRPr/>
          </a:p>
          <a:p>
            <a:pPr indent="-32385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➢"/>
            </a:pPr>
            <a:r>
              <a:rPr lang="en-US"/>
              <a:t>pip install xmlschema</a:t>
            </a:r>
            <a:endParaRPr/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Baixar o </a:t>
            </a:r>
            <a:r>
              <a:rPr b="0" i="1" lang="en-US"/>
              <a:t>Parser</a:t>
            </a:r>
            <a:r>
              <a:rPr b="0" lang="en-US"/>
              <a:t> e o </a:t>
            </a:r>
            <a:r>
              <a:rPr lang="en-US"/>
              <a:t>EvaSIM </a:t>
            </a:r>
            <a:r>
              <a:rPr b="0" lang="en-US"/>
              <a:t>(</a:t>
            </a:r>
            <a:r>
              <a:rPr b="0" lang="en-US" u="sng">
                <a:solidFill>
                  <a:schemeClr val="hlink"/>
                </a:solidFill>
                <a:hlinkClick r:id="rId3"/>
              </a:rPr>
              <a:t>Link</a:t>
            </a:r>
            <a:r>
              <a:rPr b="0" lang="en-US"/>
              <a:t>)</a:t>
            </a:r>
            <a:endParaRPr b="0"/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/>
              <a:t>Versão para Linux Ubuntu 20.04.4 ou Linux Mint 20.3</a:t>
            </a:r>
            <a:endParaRPr/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-US"/>
              <a:t>Versão para Windows 10</a:t>
            </a:r>
            <a:endParaRPr i="1"/>
          </a:p>
        </p:txBody>
      </p:sp>
      <p:sp>
        <p:nvSpPr>
          <p:cNvPr id="2213" name="Google Shape;2213;g1339e57c8e1_0_2830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21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21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21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21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8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9" name="Google Shape;2219;g1339e57c8e1_0_2838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Atividade Prática (Fazendo o </a:t>
            </a:r>
            <a:r>
              <a:rPr i="1" lang="en-US" sz="2600"/>
              <a:t>Parsing</a:t>
            </a:r>
            <a:r>
              <a:rPr lang="en-US" sz="2600"/>
              <a:t> de um Script)</a:t>
            </a:r>
            <a:endParaRPr b="0" sz="2600"/>
          </a:p>
        </p:txBody>
      </p:sp>
      <p:sp>
        <p:nvSpPr>
          <p:cNvPr id="2220" name="Google Shape;2220;g1339e57c8e1_0_2838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221" name="Google Shape;2221;g1339e57c8e1_0_2838"/>
          <p:cNvSpPr txBox="1"/>
          <p:nvPr>
            <p:ph idx="1" type="body"/>
          </p:nvPr>
        </p:nvSpPr>
        <p:spPr>
          <a:xfrm>
            <a:off x="169225" y="1612900"/>
            <a:ext cx="9651900" cy="123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Com o </a:t>
            </a:r>
            <a:r>
              <a:rPr lang="en-US"/>
              <a:t>Visual Studio Code</a:t>
            </a:r>
            <a:r>
              <a:rPr b="0" lang="en-US"/>
              <a:t> já aberto</a:t>
            </a:r>
            <a:endParaRPr/>
          </a:p>
          <a:p>
            <a:pPr indent="-3556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No menu “Arquivo”, abra a pasta do “eva_sim”</a:t>
            </a:r>
            <a:endParaRPr b="0"/>
          </a:p>
          <a:p>
            <a:pPr indent="-3556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Abrir o arquivo (template) </a:t>
            </a:r>
            <a:r>
              <a:rPr b="0" i="1" lang="en-US"/>
              <a:t>my_script_file.xml</a:t>
            </a:r>
            <a:endParaRPr b="0"/>
          </a:p>
          <a:p>
            <a:pPr indent="-3556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Entrar com o código </a:t>
            </a:r>
            <a:r>
              <a:rPr lang="en-US"/>
              <a:t>EvaML</a:t>
            </a:r>
            <a:endParaRPr/>
          </a:p>
          <a:p>
            <a:pPr indent="-3556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Salvar o código</a:t>
            </a:r>
            <a:endParaRPr b="0"/>
          </a:p>
        </p:txBody>
      </p:sp>
      <p:sp>
        <p:nvSpPr>
          <p:cNvPr id="2222" name="Google Shape;2222;g1339e57c8e1_0_2838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2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2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2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22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222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1339e57c8e1_0_2846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Atividade Prática (Fazendo o </a:t>
            </a:r>
            <a:r>
              <a:rPr i="1" lang="en-US" sz="2600"/>
              <a:t>Parsing</a:t>
            </a:r>
            <a:r>
              <a:rPr lang="en-US" sz="2600"/>
              <a:t> de um Script)</a:t>
            </a:r>
            <a:endParaRPr b="0" sz="2600"/>
          </a:p>
        </p:txBody>
      </p:sp>
      <p:sp>
        <p:nvSpPr>
          <p:cNvPr id="2229" name="Google Shape;2229;g1339e57c8e1_0_2846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230" name="Google Shape;2230;g1339e57c8e1_0_2846"/>
          <p:cNvSpPr txBox="1"/>
          <p:nvPr>
            <p:ph idx="1" type="body"/>
          </p:nvPr>
        </p:nvSpPr>
        <p:spPr>
          <a:xfrm>
            <a:off x="2639875" y="1490350"/>
            <a:ext cx="47106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Template para a Atividade Prática</a:t>
            </a:r>
            <a:endParaRPr i="1"/>
          </a:p>
        </p:txBody>
      </p:sp>
      <p:pic>
        <p:nvPicPr>
          <p:cNvPr id="2231" name="Google Shape;2231;g1339e57c8e1_0_28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88" y="2104025"/>
            <a:ext cx="8875163" cy="23894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32" name="Google Shape;2232;g1339e57c8e1_0_2846"/>
          <p:cNvSpPr txBox="1"/>
          <p:nvPr/>
        </p:nvSpPr>
        <p:spPr>
          <a:xfrm>
            <a:off x="557601" y="4448700"/>
            <a:ext cx="887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Nome do arquivo: </a:t>
            </a:r>
            <a:r>
              <a:rPr i="1"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my_script_file.xml</a:t>
            </a:r>
            <a:endParaRPr i="1">
              <a:solidFill>
                <a:srgbClr val="FF00FF"/>
              </a:solidFill>
            </a:endParaRPr>
          </a:p>
        </p:txBody>
      </p:sp>
      <p:sp>
        <p:nvSpPr>
          <p:cNvPr id="2233" name="Google Shape;2233;g1339e57c8e1_0_2846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g1339e57c8e1_0_2856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Atividade Prática (Fazendo o </a:t>
            </a:r>
            <a:r>
              <a:rPr i="1" lang="en-US" sz="2600"/>
              <a:t>Parsing</a:t>
            </a:r>
            <a:r>
              <a:rPr lang="en-US" sz="2600"/>
              <a:t> de um Script)</a:t>
            </a:r>
            <a:endParaRPr b="0" sz="2600"/>
          </a:p>
        </p:txBody>
      </p:sp>
      <p:sp>
        <p:nvSpPr>
          <p:cNvPr id="2240" name="Google Shape;2240;g1339e57c8e1_0_2856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241" name="Google Shape;2241;g1339e57c8e1_0_2856"/>
          <p:cNvSpPr txBox="1"/>
          <p:nvPr>
            <p:ph idx="1" type="body"/>
          </p:nvPr>
        </p:nvSpPr>
        <p:spPr>
          <a:xfrm>
            <a:off x="169225" y="1003300"/>
            <a:ext cx="9651900" cy="296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Abra um terminal no VSCode através do menu “Terminal-&gt;Novo Terminal”</a:t>
            </a:r>
            <a:endParaRPr b="0"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Execute o </a:t>
            </a:r>
            <a:r>
              <a:rPr b="0" i="1" lang="en-US"/>
              <a:t>Parser</a:t>
            </a:r>
            <a:r>
              <a:rPr b="0" lang="en-US"/>
              <a:t> sobre o código EvaML:</a:t>
            </a:r>
            <a:endParaRPr b="0"/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O terminal deve exibir a seguinte mensagem:</a:t>
            </a:r>
            <a:endParaRPr b="0"/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/>
              <a:t> </a:t>
            </a:r>
            <a:endParaRPr b="0"/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pic>
        <p:nvPicPr>
          <p:cNvPr id="2242" name="Google Shape;2242;g1339e57c8e1_0_28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50" y="2481913"/>
            <a:ext cx="9651899" cy="48446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43" name="Google Shape;2243;g1339e57c8e1_0_28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250" y="3632075"/>
            <a:ext cx="9715500" cy="1400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44" name="Google Shape;2244;g1339e57c8e1_0_2856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1339e57c8e1_0_2866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Atividade Prática (Fazendo o </a:t>
            </a:r>
            <a:r>
              <a:rPr i="1" lang="en-US" sz="2600"/>
              <a:t>Parsing</a:t>
            </a:r>
            <a:r>
              <a:rPr lang="en-US" sz="2600"/>
              <a:t> de um Script)</a:t>
            </a:r>
            <a:endParaRPr b="0" sz="2600"/>
          </a:p>
        </p:txBody>
      </p:sp>
      <p:sp>
        <p:nvSpPr>
          <p:cNvPr id="2251" name="Google Shape;2251;g1339e57c8e1_0_2866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2252" name="Google Shape;2252;g1339e57c8e1_0_28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100" y="2168000"/>
            <a:ext cx="8793649" cy="1053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53" name="Google Shape;2253;g1339e57c8e1_0_2866"/>
          <p:cNvSpPr txBox="1"/>
          <p:nvPr/>
        </p:nvSpPr>
        <p:spPr>
          <a:xfrm>
            <a:off x="382375" y="3185292"/>
            <a:ext cx="9395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Arquivos gerados no processo de </a:t>
            </a:r>
            <a:r>
              <a:rPr i="1"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Parsing</a:t>
            </a:r>
            <a:endParaRPr i="1">
              <a:solidFill>
                <a:srgbClr val="FF00FF"/>
              </a:solidFill>
            </a:endParaRPr>
          </a:p>
        </p:txBody>
      </p:sp>
      <p:sp>
        <p:nvSpPr>
          <p:cNvPr id="2254" name="Google Shape;2254;g1339e57c8e1_0_2866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1339e57c8e1_0_2875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2261" name="Google Shape;2261;g1339e57c8e1_0_2875"/>
          <p:cNvSpPr txBox="1"/>
          <p:nvPr>
            <p:ph idx="1" type="subTitle"/>
          </p:nvPr>
        </p:nvSpPr>
        <p:spPr>
          <a:xfrm>
            <a:off x="635650" y="2248200"/>
            <a:ext cx="8888700" cy="64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20"/>
              </a:spcBef>
              <a:spcAft>
                <a:spcPts val="0"/>
              </a:spcAft>
              <a:buNone/>
            </a:pPr>
            <a:r>
              <a:rPr lang="en-US" sz="3000"/>
              <a:t>Atividade Prática (parte 2)</a:t>
            </a:r>
            <a:endParaRPr sz="3000"/>
          </a:p>
          <a:p>
            <a:pPr indent="0" lvl="0" marL="0" rtl="0" algn="ctr">
              <a:spcBef>
                <a:spcPts val="420"/>
              </a:spcBef>
              <a:spcAft>
                <a:spcPts val="0"/>
              </a:spcAft>
              <a:buNone/>
            </a:pPr>
            <a:r>
              <a:rPr b="0" lang="en-US" sz="2000"/>
              <a:t>(Importando e Executando um Script EvaML)</a:t>
            </a:r>
            <a:endParaRPr b="0" sz="2000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g1339e57c8e1_0_2881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Atividade Prática (Importando e Executando um Script EvaML)</a:t>
            </a:r>
            <a:endParaRPr b="0" sz="2600"/>
          </a:p>
        </p:txBody>
      </p:sp>
      <p:sp>
        <p:nvSpPr>
          <p:cNvPr id="2268" name="Google Shape;2268;g1339e57c8e1_0_2881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269" name="Google Shape;2269;g1339e57c8e1_0_2881"/>
          <p:cNvSpPr txBox="1"/>
          <p:nvPr>
            <p:ph idx="1" type="body"/>
          </p:nvPr>
        </p:nvSpPr>
        <p:spPr>
          <a:xfrm>
            <a:off x="169300" y="2280825"/>
            <a:ext cx="9651900" cy="123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Para executar o EvaSIM, abra a pasta “eva_sim”</a:t>
            </a:r>
            <a:endParaRPr b="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Clique no executável </a:t>
            </a:r>
            <a:r>
              <a:rPr i="1" lang="en-US"/>
              <a:t>eva_sim.exe</a:t>
            </a:r>
            <a:r>
              <a:rPr b="0" lang="en-US"/>
              <a:t> (no Windows) ou </a:t>
            </a:r>
            <a:r>
              <a:rPr i="1" lang="en-US"/>
              <a:t>eva_sim</a:t>
            </a:r>
            <a:r>
              <a:rPr b="0" lang="en-US"/>
              <a:t> (no Linux)</a:t>
            </a:r>
            <a:endParaRPr b="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2270" name="Google Shape;2270;g1339e57c8e1_0_2881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1339e57c8e1_0_2889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Atividade Prática (Importando e Executando um Script EvaML)</a:t>
            </a:r>
            <a:endParaRPr b="0" sz="2600"/>
          </a:p>
        </p:txBody>
      </p:sp>
      <p:sp>
        <p:nvSpPr>
          <p:cNvPr id="2277" name="Google Shape;2277;g1339e57c8e1_0_2889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278" name="Google Shape;2278;g1339e57c8e1_0_2889"/>
          <p:cNvSpPr txBox="1"/>
          <p:nvPr/>
        </p:nvSpPr>
        <p:spPr>
          <a:xfrm>
            <a:off x="1913500" y="2010381"/>
            <a:ext cx="6333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Botões de controle do </a:t>
            </a:r>
            <a:r>
              <a:rPr b="1"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EvaSIM</a:t>
            </a:r>
            <a:endParaRPr b="1" i="1">
              <a:solidFill>
                <a:srgbClr val="FF00FF"/>
              </a:solidFill>
            </a:endParaRPr>
          </a:p>
        </p:txBody>
      </p:sp>
      <p:pic>
        <p:nvPicPr>
          <p:cNvPr id="2279" name="Google Shape;2279;g1339e57c8e1_0_28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512" y="966900"/>
            <a:ext cx="6332976" cy="1102275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80" name="Google Shape;2280;g1339e57c8e1_0_2889"/>
          <p:cNvSpPr txBox="1"/>
          <p:nvPr>
            <p:ph idx="1" type="body"/>
          </p:nvPr>
        </p:nvSpPr>
        <p:spPr>
          <a:xfrm>
            <a:off x="479175" y="2832100"/>
            <a:ext cx="7068600" cy="123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0" lang="en-US"/>
              <a:t>Ativa o simulador</a:t>
            </a:r>
            <a:endParaRPr b="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0" lang="en-US"/>
              <a:t>Importa o arquivo de Script (_</a:t>
            </a:r>
            <a:r>
              <a:rPr lang="en-US"/>
              <a:t>EvaML</a:t>
            </a:r>
            <a:r>
              <a:rPr b="0" lang="en-US"/>
              <a:t> ou </a:t>
            </a:r>
            <a:r>
              <a:rPr lang="en-US"/>
              <a:t>JSON</a:t>
            </a:r>
            <a:r>
              <a:rPr b="0" lang="en-US"/>
              <a:t>)</a:t>
            </a:r>
            <a:endParaRPr b="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0" lang="en-US"/>
              <a:t>Inicia a execução do Script</a:t>
            </a:r>
            <a:endParaRPr b="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0" lang="en-US"/>
              <a:t>Interrompe a execução do Script</a:t>
            </a:r>
            <a:endParaRPr b="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0" lang="en-US"/>
              <a:t>Limpa o terminal de mensagens</a:t>
            </a:r>
            <a:endParaRPr b="0"/>
          </a:p>
        </p:txBody>
      </p:sp>
      <p:sp>
        <p:nvSpPr>
          <p:cNvPr id="2281" name="Google Shape;2281;g1339e57c8e1_0_2889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1339e57c8e1_0_2899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Atividade Prática (Importando e Executando um Script EvaML)</a:t>
            </a:r>
            <a:endParaRPr b="0" sz="2600"/>
          </a:p>
        </p:txBody>
      </p:sp>
      <p:sp>
        <p:nvSpPr>
          <p:cNvPr id="2288" name="Google Shape;2288;g1339e57c8e1_0_2899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289" name="Google Shape;2289;g1339e57c8e1_0_2899"/>
          <p:cNvSpPr txBox="1"/>
          <p:nvPr>
            <p:ph idx="1" type="body"/>
          </p:nvPr>
        </p:nvSpPr>
        <p:spPr>
          <a:xfrm>
            <a:off x="816425" y="2125600"/>
            <a:ext cx="8614800" cy="123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Importar o arquivo </a:t>
            </a:r>
            <a:r>
              <a:rPr b="0" i="1" lang="en-US"/>
              <a:t>script01_EvaML.xml</a:t>
            </a:r>
            <a:endParaRPr b="0" i="1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Executar o script</a:t>
            </a:r>
            <a:endParaRPr b="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Observar os valores gerados nas </a:t>
            </a:r>
            <a:r>
              <a:rPr b="0" i="1" lang="en-US"/>
              <a:t>tabelas de memória</a:t>
            </a:r>
            <a:r>
              <a:rPr b="0" lang="en-US"/>
              <a:t> e no terminal</a:t>
            </a:r>
            <a:endParaRPr b="0"/>
          </a:p>
        </p:txBody>
      </p:sp>
      <p:sp>
        <p:nvSpPr>
          <p:cNvPr id="2290" name="Google Shape;2290;g1339e57c8e1_0_2899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11d2d135963_2_114"/>
          <p:cNvSpPr txBox="1"/>
          <p:nvPr>
            <p:ph idx="1" type="body"/>
          </p:nvPr>
        </p:nvSpPr>
        <p:spPr>
          <a:xfrm>
            <a:off x="545046" y="1287111"/>
            <a:ext cx="9276817" cy="4462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❖"/>
            </a:pPr>
            <a:r>
              <a:rPr b="0" lang="en-US" sz="1500"/>
              <a:t>Em terapias robóticas para o tratamento de indivíduos com autismo, um robô com forma humana é considerado o mais adequado na aplicabilidade em sessões terapêuticas (Ricks and Colton 2010);</a:t>
            </a:r>
            <a:endParaRPr/>
          </a:p>
          <a:p>
            <a:pPr indent="0" lvl="0" marL="10160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  <a:p>
            <a:pPr indent="-355600" lvl="0" marL="45720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❖"/>
            </a:pPr>
            <a:r>
              <a:rPr b="0" lang="en-US" sz="1500"/>
              <a:t>Recomenda-se que o tamanho do robô seja apropriado ao tamanho da criança com objetivo de facilitar o contato visual e, além disso, as expressões faciais dos SARs não devem ser intimidantes durante o processo de intervenções (Costa et al. 2017, Dickstein-Fischer et al. 2018).</a:t>
            </a:r>
            <a:endParaRPr/>
          </a:p>
          <a:p>
            <a:pPr indent="0" lvl="0" marL="10160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  <a:p>
            <a:pPr indent="0" lvl="0" marL="10160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</p:txBody>
      </p:sp>
      <p:sp>
        <p:nvSpPr>
          <p:cNvPr id="765" name="Google Shape;765;g11d2d135963_2_114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6" name="Google Shape;766;g11d2d135963_2_114"/>
          <p:cNvSpPr txBox="1"/>
          <p:nvPr>
            <p:ph type="title"/>
          </p:nvPr>
        </p:nvSpPr>
        <p:spPr>
          <a:xfrm>
            <a:off x="169863" y="141288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/>
              <a:t>SARs para terapia de TEA</a:t>
            </a:r>
            <a:endParaRPr/>
          </a:p>
        </p:txBody>
      </p:sp>
      <p:sp>
        <p:nvSpPr>
          <p:cNvPr id="767" name="Google Shape;767;g11d2d135963_2_114"/>
          <p:cNvSpPr txBox="1"/>
          <p:nvPr/>
        </p:nvSpPr>
        <p:spPr>
          <a:xfrm>
            <a:off x="1319633" y="5503007"/>
            <a:ext cx="76155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 Luzia de Melo – Robôs Socialmente Assistivos: Desenvolvendo Sessões de </a:t>
            </a:r>
            <a:r>
              <a:rPr b="0" i="0" lang="en-US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Terapia Multissensorial com o Robô EVA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g1339e57c8e1_0_2907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Atividade Prática (Hands On)</a:t>
            </a:r>
            <a:endParaRPr b="0" sz="2600"/>
          </a:p>
        </p:txBody>
      </p:sp>
      <p:sp>
        <p:nvSpPr>
          <p:cNvPr id="2297" name="Google Shape;2297;g1339e57c8e1_0_2907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298" name="Google Shape;2298;g1339e57c8e1_0_2907"/>
          <p:cNvSpPr txBox="1"/>
          <p:nvPr>
            <p:ph idx="1" type="body"/>
          </p:nvPr>
        </p:nvSpPr>
        <p:spPr>
          <a:xfrm>
            <a:off x="2771225" y="2449800"/>
            <a:ext cx="4448100" cy="1120200"/>
          </a:xfrm>
          <a:prstGeom prst="rect">
            <a:avLst/>
          </a:prstGeom>
          <a:solidFill>
            <a:schemeClr val="accent5"/>
          </a:solidFill>
          <a:effectLst>
            <a:outerShdw blurRad="57150" rotWithShape="0" algn="bl" dir="2280000" dist="104775">
              <a:srgbClr val="000000">
                <a:alpha val="14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lt1"/>
                </a:solidFill>
              </a:rPr>
              <a:t>HANDS ON</a:t>
            </a:r>
            <a:endParaRPr sz="4500">
              <a:solidFill>
                <a:schemeClr val="lt1"/>
              </a:solidFill>
            </a:endParaRPr>
          </a:p>
        </p:txBody>
      </p:sp>
      <p:sp>
        <p:nvSpPr>
          <p:cNvPr id="2299" name="Google Shape;2299;g1339e57c8e1_0_2907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g1339e57c8e1_0_2915"/>
          <p:cNvSpPr txBox="1"/>
          <p:nvPr>
            <p:ph idx="1" type="subTitle"/>
          </p:nvPr>
        </p:nvSpPr>
        <p:spPr>
          <a:xfrm>
            <a:off x="3342100" y="2305350"/>
            <a:ext cx="34758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Perguntas?</a:t>
            </a:r>
            <a:endParaRPr b="1" sz="4000"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1339e57c8e1_0_2920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Considerações Finais</a:t>
            </a:r>
            <a:endParaRPr b="0" sz="2600"/>
          </a:p>
        </p:txBody>
      </p:sp>
      <p:sp>
        <p:nvSpPr>
          <p:cNvPr id="2312" name="Google Shape;2312;g1339e57c8e1_0_2920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313" name="Google Shape;2313;g1339e57c8e1_0_2920"/>
          <p:cNvSpPr txBox="1"/>
          <p:nvPr>
            <p:ph idx="1" type="body"/>
          </p:nvPr>
        </p:nvSpPr>
        <p:spPr>
          <a:xfrm>
            <a:off x="169450" y="1621350"/>
            <a:ext cx="9651900" cy="123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b="0" lang="en-US"/>
              <a:t>Robôs Socialmente Assistivos (</a:t>
            </a:r>
            <a:r>
              <a:rPr lang="en-US"/>
              <a:t>SARs</a:t>
            </a:r>
            <a:r>
              <a:rPr b="0" lang="en-US"/>
              <a:t>)</a:t>
            </a:r>
            <a:endParaRPr b="0"/>
          </a:p>
          <a:p>
            <a:pPr indent="-3937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◦"/>
            </a:pPr>
            <a:r>
              <a:rPr lang="en-US" sz="2000"/>
              <a:t>Aparência, modalidade de interação, modo de operação e etc </a:t>
            </a:r>
            <a:endParaRPr b="0" sz="2000"/>
          </a:p>
          <a:p>
            <a:pPr indent="-393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•"/>
            </a:pPr>
            <a:r>
              <a:rPr b="0" lang="en-US"/>
              <a:t>Trabalhos </a:t>
            </a:r>
            <a:r>
              <a:rPr b="0" i="1" lang="en-US"/>
              <a:t>acadêmicos</a:t>
            </a:r>
            <a:r>
              <a:rPr b="0" lang="en-US"/>
              <a:t> e produtos </a:t>
            </a:r>
            <a:r>
              <a:rPr b="0" i="1" lang="en-US"/>
              <a:t>comerciais</a:t>
            </a:r>
            <a:endParaRPr b="0" i="1"/>
          </a:p>
          <a:p>
            <a:pPr indent="-3937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◦"/>
            </a:pPr>
            <a:r>
              <a:rPr lang="en-US" sz="2000"/>
              <a:t>Terapias para idosos (doenças degenerativas como </a:t>
            </a:r>
            <a:r>
              <a:rPr i="1" lang="en-US" sz="2000"/>
              <a:t>Alzheimer</a:t>
            </a:r>
            <a:r>
              <a:rPr lang="en-US" sz="2000"/>
              <a:t>)</a:t>
            </a:r>
            <a:endParaRPr sz="2000"/>
          </a:p>
          <a:p>
            <a:pPr indent="-3937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Char char="◦"/>
            </a:pPr>
            <a:r>
              <a:rPr lang="en-US" sz="2000"/>
              <a:t>Crianças com </a:t>
            </a:r>
            <a:r>
              <a:rPr i="1" lang="en-US" sz="2000"/>
              <a:t>Transtorno do Espectro Autista (TEA)</a:t>
            </a:r>
            <a:endParaRPr i="1" sz="2000"/>
          </a:p>
        </p:txBody>
      </p:sp>
      <p:sp>
        <p:nvSpPr>
          <p:cNvPr id="2314" name="Google Shape;2314;g1339e57c8e1_0_2920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9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g1339e57c8e1_0_2928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Considerações Finais</a:t>
            </a:r>
            <a:endParaRPr b="0" sz="2600"/>
          </a:p>
        </p:txBody>
      </p:sp>
      <p:sp>
        <p:nvSpPr>
          <p:cNvPr id="2321" name="Google Shape;2321;g1339e57c8e1_0_2928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322" name="Google Shape;2322;g1339e57c8e1_0_2928"/>
          <p:cNvSpPr txBox="1"/>
          <p:nvPr>
            <p:ph idx="1" type="body"/>
          </p:nvPr>
        </p:nvSpPr>
        <p:spPr>
          <a:xfrm>
            <a:off x="169450" y="914975"/>
            <a:ext cx="9651900" cy="1479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0" lang="en-US"/>
              <a:t>O Robô </a:t>
            </a:r>
            <a:r>
              <a:rPr lang="en-US"/>
              <a:t>EVA</a:t>
            </a:r>
            <a:r>
              <a:rPr b="0" lang="en-US"/>
              <a:t> (plataforma </a:t>
            </a:r>
            <a:r>
              <a:rPr b="0" i="1" lang="en-US"/>
              <a:t>open-source</a:t>
            </a:r>
            <a:r>
              <a:rPr b="0" lang="en-US"/>
              <a:t>)</a:t>
            </a:r>
            <a:endParaRPr b="0"/>
          </a:p>
          <a:p>
            <a:pPr indent="-3746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◦"/>
            </a:pPr>
            <a:r>
              <a:rPr lang="en-US" sz="2000"/>
              <a:t>Componentes de </a:t>
            </a:r>
            <a:r>
              <a:rPr i="1" lang="en-US" sz="2000"/>
              <a:t>hardware</a:t>
            </a:r>
            <a:r>
              <a:rPr lang="en-US" sz="2000"/>
              <a:t> e </a:t>
            </a:r>
            <a:r>
              <a:rPr i="1" lang="en-US" sz="2000"/>
              <a:t>software</a:t>
            </a:r>
            <a:endParaRPr i="1" sz="2000"/>
          </a:p>
          <a:p>
            <a:pPr indent="-3746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◦"/>
            </a:pPr>
            <a:r>
              <a:rPr lang="en-US" sz="2000"/>
              <a:t>Interação via voz, lâmpada inteligente, integração de efeitos de luz, reconhecimento de expressões faciais do usuário</a:t>
            </a:r>
            <a:endParaRPr sz="2000"/>
          </a:p>
          <a:p>
            <a:pPr indent="0" lvl="0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746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/>
              <a:t>EvaML</a:t>
            </a:r>
            <a:endParaRPr/>
          </a:p>
          <a:p>
            <a:pPr indent="-3746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◦"/>
            </a:pPr>
            <a:r>
              <a:rPr lang="en-US" sz="2000"/>
              <a:t>Baseada em </a:t>
            </a:r>
            <a:r>
              <a:rPr i="1" lang="en-US" sz="2000"/>
              <a:t>XML</a:t>
            </a:r>
            <a:endParaRPr i="1" sz="2000"/>
          </a:p>
          <a:p>
            <a:pPr indent="-37465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◦"/>
            </a:pPr>
            <a:r>
              <a:rPr b="0" lang="en-US" sz="2000"/>
              <a:t>Desenvolvimento de terapias multissensoriais</a:t>
            </a:r>
            <a:endParaRPr b="0" sz="2000"/>
          </a:p>
          <a:p>
            <a:pPr indent="0" lvl="0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46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0" lang="en-US"/>
              <a:t>O simulador </a:t>
            </a:r>
            <a:r>
              <a:rPr lang="en-US"/>
              <a:t>EvaSIM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746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b="0" i="1" lang="en-US"/>
              <a:t>Parser</a:t>
            </a:r>
            <a:r>
              <a:rPr b="0" lang="en-US"/>
              <a:t> </a:t>
            </a:r>
            <a:r>
              <a:rPr lang="en-US"/>
              <a:t>EvaML</a:t>
            </a:r>
            <a:r>
              <a:rPr b="0" lang="en-US"/>
              <a:t> e o simulador </a:t>
            </a:r>
            <a:r>
              <a:rPr lang="en-US"/>
              <a:t>EvaSIM </a:t>
            </a:r>
            <a:r>
              <a:rPr b="0" lang="en-US"/>
              <a:t>(Disponíveis para download)</a:t>
            </a:r>
            <a:endParaRPr b="0"/>
          </a:p>
        </p:txBody>
      </p:sp>
      <p:sp>
        <p:nvSpPr>
          <p:cNvPr id="2323" name="Google Shape;2323;g1339e57c8e1_0_2928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1339e57c8e1_0_2936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Referências</a:t>
            </a:r>
            <a:endParaRPr b="0" sz="2600"/>
          </a:p>
        </p:txBody>
      </p:sp>
      <p:sp>
        <p:nvSpPr>
          <p:cNvPr id="2330" name="Google Shape;2330;g1339e57c8e1_0_2936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2331" name="Google Shape;2331;g1339e57c8e1_0_2936"/>
          <p:cNvSpPr txBox="1"/>
          <p:nvPr>
            <p:ph idx="1" type="body"/>
          </p:nvPr>
        </p:nvSpPr>
        <p:spPr>
          <a:xfrm>
            <a:off x="169450" y="1240350"/>
            <a:ext cx="9651900" cy="123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[Cruz Sandoval 2020]</a:t>
            </a:r>
            <a:r>
              <a:rPr b="0" lang="en-US" sz="1200"/>
              <a:t> Cruz Sandoval, D. (2020). Robot conversacional como apoyo a intervenciones no farmacológicas para adultos mayores con demencia Conversational robot to support non-pharmacological interventions for people with dementia. Tesis de doctorado en ciencias, Centro de Investigación Científica y de Educación Superior de Ensenada, Baja California. 125pp.</a:t>
            </a:r>
            <a:endParaRPr b="0" sz="12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[Mitjans 2020]</a:t>
            </a:r>
            <a:r>
              <a:rPr b="0" lang="en-US" sz="1200"/>
              <a:t> Mitjans, A. A. (2020). Affective computation in human-robot interaction. Master thesis, Centro de Investigación Científica y de Educación Superior de Ensenada, Baja California.</a:t>
            </a:r>
            <a:endParaRPr b="0" sz="12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/>
              <a:t>[Novák 2010]</a:t>
            </a:r>
            <a:r>
              <a:rPr b="0" lang="en-US" sz="1200"/>
              <a:t> Novák, M. (2010). Easy implementation of domain specific language using xml. In Proceedings of the 10th Scientific Conference of Young Researchers (SCYR 2010), Košice, Slovakia, volume 19.</a:t>
            </a:r>
            <a:endParaRPr b="0"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2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[Rocha et al. 2021]</a:t>
            </a:r>
            <a:r>
              <a:rPr b="0" lang="en-US" sz="1200"/>
              <a:t> Rocha, M., Valentim, P., Barreto, F., Mitjans, A., Cruz-Sandoval, D., Favela, J., and C., M.-S. D. (2021). Towards enhancing the multimodal interaction of a social robot to assist children with autism in emotion regulation. In Proceedings of the 15th EAI International Conference on Pervasive Computing Technologies for Healthcare.</a:t>
            </a:r>
            <a:endParaRPr b="0" sz="12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2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</p:txBody>
      </p:sp>
      <p:sp>
        <p:nvSpPr>
          <p:cNvPr id="2332" name="Google Shape;2332;g1339e57c8e1_0_2936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1339e57c8e1_0_2944"/>
          <p:cNvSpPr txBox="1"/>
          <p:nvPr>
            <p:ph idx="1" type="subTitle"/>
          </p:nvPr>
        </p:nvSpPr>
        <p:spPr>
          <a:xfrm>
            <a:off x="3212800" y="2533950"/>
            <a:ext cx="37344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Obrigado!</a:t>
            </a:r>
            <a:endParaRPr sz="3000"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uvem branca em um céu escuro estrelado" id="2344" name="Google Shape;2344;g1339e57c8e1_0_2949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10160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5" name="Google Shape;2345;g1339e57c8e1_0_2949"/>
          <p:cNvSpPr txBox="1"/>
          <p:nvPr>
            <p:ph idx="1" type="subTitle"/>
          </p:nvPr>
        </p:nvSpPr>
        <p:spPr>
          <a:xfrm>
            <a:off x="458025" y="3467100"/>
            <a:ext cx="64677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</a:pPr>
            <a:r>
              <a:rPr b="0" lang="en-US" sz="1500">
                <a:solidFill>
                  <a:schemeClr val="lt1"/>
                </a:solidFill>
              </a:rPr>
              <a:t>Marcelo Marques da Rocha (</a:t>
            </a:r>
            <a:r>
              <a:rPr b="0" i="1" lang="en-US" sz="1500">
                <a:solidFill>
                  <a:schemeClr val="lt1"/>
                </a:solidFill>
              </a:rPr>
              <a:t>marcelo_rocha@midiacom.uff.br</a:t>
            </a:r>
            <a:r>
              <a:rPr b="0" lang="en-US" sz="1500">
                <a:solidFill>
                  <a:schemeClr val="lt1"/>
                </a:solidFill>
              </a:rPr>
              <a:t>)</a:t>
            </a:r>
            <a:endParaRPr b="0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</a:pPr>
            <a:r>
              <a:rPr b="0" lang="en-US" sz="1500">
                <a:solidFill>
                  <a:schemeClr val="lt1"/>
                </a:solidFill>
              </a:rPr>
              <a:t>Sara Luzia de Melo (</a:t>
            </a:r>
            <a:r>
              <a:rPr b="0" i="1" lang="en-US" sz="1500">
                <a:solidFill>
                  <a:schemeClr val="lt1"/>
                </a:solidFill>
              </a:rPr>
              <a:t>sara.melo@midiacom.uff.br</a:t>
            </a:r>
            <a:r>
              <a:rPr b="0" lang="en-US" sz="1500">
                <a:solidFill>
                  <a:schemeClr val="lt1"/>
                </a:solidFill>
              </a:rPr>
              <a:t>)</a:t>
            </a:r>
            <a:endParaRPr b="0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500">
                <a:solidFill>
                  <a:schemeClr val="lt1"/>
                </a:solidFill>
              </a:rPr>
              <a:t>Jesús Favela</a:t>
            </a:r>
            <a:endParaRPr b="0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500">
                <a:solidFill>
                  <a:schemeClr val="lt1"/>
                </a:solidFill>
              </a:rPr>
              <a:t>Débora Christina Muchaluat Saade</a:t>
            </a:r>
            <a:endParaRPr b="0" sz="1500">
              <a:solidFill>
                <a:schemeClr val="lt1"/>
              </a:solidFill>
            </a:endParaRPr>
          </a:p>
        </p:txBody>
      </p:sp>
      <p:pic>
        <p:nvPicPr>
          <p:cNvPr id="2346" name="Google Shape;2346;g1339e57c8e1_0_2949"/>
          <p:cNvPicPr preferRelativeResize="0"/>
          <p:nvPr/>
        </p:nvPicPr>
        <p:blipFill rotWithShape="1">
          <a:blip r:embed="rId4">
            <a:alphaModFix/>
          </a:blip>
          <a:srcRect b="0" l="0" r="77720" t="0"/>
          <a:stretch/>
        </p:blipFill>
        <p:spPr>
          <a:xfrm>
            <a:off x="5758026" y="4731875"/>
            <a:ext cx="1522876" cy="8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7" name="Google Shape;2347;g1339e57c8e1_0_2949"/>
          <p:cNvSpPr txBox="1"/>
          <p:nvPr/>
        </p:nvSpPr>
        <p:spPr>
          <a:xfrm>
            <a:off x="458025" y="1907250"/>
            <a:ext cx="9045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41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Robôs Socialmente Assistivos</a:t>
            </a:r>
            <a:endParaRPr b="1" i="0" sz="77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0" lang="en-US" sz="1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Desenvolvendo Sessões de Terapia Multissensorial com o Robô </a:t>
            </a:r>
            <a:r>
              <a:rPr b="1" i="0" lang="en-US" sz="1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EVA</a:t>
            </a:r>
            <a:endParaRPr b="1" i="0" sz="1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348" name="Google Shape;2348;g1339e57c8e1_0_2949"/>
          <p:cNvPicPr preferRelativeResize="0"/>
          <p:nvPr/>
        </p:nvPicPr>
        <p:blipFill rotWithShape="1">
          <a:blip r:embed="rId5">
            <a:alphaModFix/>
          </a:blip>
          <a:srcRect b="0" l="56339" r="25388" t="0"/>
          <a:stretch/>
        </p:blipFill>
        <p:spPr>
          <a:xfrm>
            <a:off x="7144850" y="4731875"/>
            <a:ext cx="1248948" cy="821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49" name="Google Shape;2349;g1339e57c8e1_0_2949"/>
          <p:cNvCxnSpPr/>
          <p:nvPr/>
        </p:nvCxnSpPr>
        <p:spPr>
          <a:xfrm>
            <a:off x="574631" y="2988445"/>
            <a:ext cx="500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50" name="Google Shape;2350;g1339e57c8e1_0_2949"/>
          <p:cNvPicPr preferRelativeResize="0"/>
          <p:nvPr/>
        </p:nvPicPr>
        <p:blipFill rotWithShape="1">
          <a:blip r:embed="rId6">
            <a:alphaModFix/>
          </a:blip>
          <a:srcRect b="0" l="80562" r="0" t="0"/>
          <a:stretch/>
        </p:blipFill>
        <p:spPr>
          <a:xfrm>
            <a:off x="8412675" y="4784676"/>
            <a:ext cx="1248952" cy="77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1d2d135963_2_121"/>
          <p:cNvSpPr txBox="1"/>
          <p:nvPr>
            <p:ph idx="1" type="body"/>
          </p:nvPr>
        </p:nvSpPr>
        <p:spPr>
          <a:xfrm>
            <a:off x="357417" y="1482575"/>
            <a:ext cx="9033073" cy="15201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❖"/>
            </a:pPr>
            <a:r>
              <a:rPr b="0" lang="en-US" sz="1500"/>
              <a:t>Um projeto de SARs responsável por auxiliar no tratamento de demência,  os robôs, além da interação personalizada, julga-se necessário que os robôs sejam preparados para redução de estímulos desnecessários durante a sessão de terapia, tais como ruídos e brilhos excessivos.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2000"/>
              <a:buFont typeface="Merriweather Sans"/>
              <a:buNone/>
            </a:pPr>
            <a:r>
              <a:t/>
            </a:r>
            <a:endParaRPr/>
          </a:p>
        </p:txBody>
      </p:sp>
      <p:sp>
        <p:nvSpPr>
          <p:cNvPr id="773" name="Google Shape;773;g11d2d135963_2_121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4" name="Google Shape;774;g11d2d135963_2_121"/>
          <p:cNvSpPr txBox="1"/>
          <p:nvPr>
            <p:ph type="title"/>
          </p:nvPr>
        </p:nvSpPr>
        <p:spPr>
          <a:xfrm>
            <a:off x="169863" y="141288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/>
              <a:t>SARs para terapia de demência</a:t>
            </a:r>
            <a:endParaRPr/>
          </a:p>
        </p:txBody>
      </p:sp>
      <p:sp>
        <p:nvSpPr>
          <p:cNvPr id="775" name="Google Shape;775;g11d2d135963_2_121"/>
          <p:cNvSpPr txBox="1"/>
          <p:nvPr/>
        </p:nvSpPr>
        <p:spPr>
          <a:xfrm>
            <a:off x="1319633" y="5503007"/>
            <a:ext cx="76155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 Luzia de Melo – Robôs Socialmente Assistivos: Desenvolvendo Sessões de </a:t>
            </a:r>
            <a:r>
              <a:rPr b="0" i="0" lang="en-US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Terapia Multissensorial com o Robô EVA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1d2d135963_2_128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/>
              <a:t>Robôs Comerciais</a:t>
            </a:r>
            <a:endParaRPr/>
          </a:p>
        </p:txBody>
      </p:sp>
      <p:sp>
        <p:nvSpPr>
          <p:cNvPr id="781" name="Google Shape;781;g11d2d135963_2_128"/>
          <p:cNvSpPr txBox="1"/>
          <p:nvPr>
            <p:ph idx="1" type="body"/>
          </p:nvPr>
        </p:nvSpPr>
        <p:spPr>
          <a:xfrm>
            <a:off x="519192" y="896127"/>
            <a:ext cx="8654575" cy="13361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b="0" lang="en-US" sz="1500"/>
              <a:t>O robô </a:t>
            </a:r>
            <a:r>
              <a:rPr lang="en-US" sz="1500"/>
              <a:t>NAO</a:t>
            </a:r>
            <a:r>
              <a:rPr b="0" lang="en-US" sz="1500"/>
              <a:t> é comumente utilizado e tornou-se um padrão em educação e pesquisa, ainda assim, também é utilizado como assistente por empresas e centros de saúde para receber, informar e proporcionar entretenimento aos visitantes.</a:t>
            </a:r>
            <a:endParaRPr/>
          </a:p>
        </p:txBody>
      </p:sp>
      <p:sp>
        <p:nvSpPr>
          <p:cNvPr id="782" name="Google Shape;782;g11d2d135963_2_128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83" name="Google Shape;783;g11d2d135963_2_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6231" y="2688230"/>
            <a:ext cx="1402218" cy="2130643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g11d2d135963_2_128"/>
          <p:cNvSpPr txBox="1"/>
          <p:nvPr/>
        </p:nvSpPr>
        <p:spPr>
          <a:xfrm>
            <a:off x="2472855" y="5009322"/>
            <a:ext cx="545459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Figura 2: Robô Androide NAO apresentado no trabalho de [Erden 2013]</a:t>
            </a:r>
            <a:endParaRPr/>
          </a:p>
        </p:txBody>
      </p:sp>
      <p:sp>
        <p:nvSpPr>
          <p:cNvPr id="785" name="Google Shape;785;g11d2d135963_2_128"/>
          <p:cNvSpPr txBox="1"/>
          <p:nvPr/>
        </p:nvSpPr>
        <p:spPr>
          <a:xfrm>
            <a:off x="1319633" y="5503007"/>
            <a:ext cx="76155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 Luzia de Melo – Robôs Socialmente Assistivos: Desenvolvendo Sessões de </a:t>
            </a:r>
            <a:r>
              <a:rPr b="0" i="0" lang="en-US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Terapia Multissensorial com o Robô EVA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1d2d135963_2_137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/>
              <a:t>Robôs Comerciais</a:t>
            </a:r>
            <a:endParaRPr/>
          </a:p>
        </p:txBody>
      </p:sp>
      <p:sp>
        <p:nvSpPr>
          <p:cNvPr id="791" name="Google Shape;791;g11d2d135963_2_137"/>
          <p:cNvSpPr txBox="1"/>
          <p:nvPr>
            <p:ph idx="1" type="body"/>
          </p:nvPr>
        </p:nvSpPr>
        <p:spPr>
          <a:xfrm>
            <a:off x="456265" y="841403"/>
            <a:ext cx="8616858" cy="4159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b="0" lang="en-US" sz="1500"/>
              <a:t>O </a:t>
            </a:r>
            <a:r>
              <a:rPr lang="en-US" sz="1500" u="sng"/>
              <a:t>Moxie,</a:t>
            </a:r>
            <a:r>
              <a:rPr b="0" lang="en-US" sz="1500"/>
              <a:t> classe de robô mascote, foi projetado para estabelecer um relacionamento com crianças e, por meio dessa interação é possível efetuar o reconhecimento e o ensino de diferentes emoções. A interação de crianças com o Moxie desenvolve habilidades essenciais, como regulação emocional e gestão de relacionamentos, especialmente em crianças com autismo (Xiao et al. 2020, Cano et al. 2021).</a:t>
            </a:r>
            <a:endParaRPr/>
          </a:p>
          <a:p>
            <a:pPr indent="-228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  <a:p>
            <a:pPr indent="-228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</p:txBody>
      </p:sp>
      <p:sp>
        <p:nvSpPr>
          <p:cNvPr id="792" name="Google Shape;792;g11d2d135963_2_137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93" name="Google Shape;793;g11d2d135963_2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6981" y="3096044"/>
            <a:ext cx="1495425" cy="1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g11d2d135963_2_137"/>
          <p:cNvSpPr txBox="1"/>
          <p:nvPr/>
        </p:nvSpPr>
        <p:spPr>
          <a:xfrm>
            <a:off x="1789042" y="5029619"/>
            <a:ext cx="690968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Figura 3: Aparência física do robô Moxie. Fonte: Embodied - https://embodied.com/</a:t>
            </a:r>
            <a:endParaRPr/>
          </a:p>
        </p:txBody>
      </p:sp>
      <p:sp>
        <p:nvSpPr>
          <p:cNvPr id="795" name="Google Shape;795;g11d2d135963_2_137"/>
          <p:cNvSpPr txBox="1"/>
          <p:nvPr/>
        </p:nvSpPr>
        <p:spPr>
          <a:xfrm>
            <a:off x="1319633" y="5503007"/>
            <a:ext cx="76155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 Luzia de Melo – Robôs Socialmente Assistivos: Desenvolvendo Sessões de </a:t>
            </a:r>
            <a:r>
              <a:rPr b="0" i="0" lang="en-US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Terapia Multissensorial com o Robô EVA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1d2d135963_2_0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Roteiro do Minicurso</a:t>
            </a:r>
            <a:endParaRPr/>
          </a:p>
        </p:txBody>
      </p:sp>
      <p:sp>
        <p:nvSpPr>
          <p:cNvPr id="639" name="Google Shape;639;g11d2d135963_2_0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640" name="Google Shape;640;g11d2d135963_2_0"/>
          <p:cNvSpPr txBox="1"/>
          <p:nvPr>
            <p:ph idx="1" type="body"/>
          </p:nvPr>
        </p:nvSpPr>
        <p:spPr>
          <a:xfrm>
            <a:off x="0" y="763225"/>
            <a:ext cx="9903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8575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400"/>
              <a:t>Introdução</a:t>
            </a:r>
            <a:endParaRPr sz="1800"/>
          </a:p>
          <a:p>
            <a:pPr indent="-279400" lvl="1" marL="74295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1700"/>
              <a:buFont typeface="Noto Sans Symbols"/>
              <a:buChar char="▪"/>
            </a:pPr>
            <a:r>
              <a:rPr lang="en-US" sz="1300"/>
              <a:t>Robôs Socialmente Assistivos (SARs)</a:t>
            </a:r>
            <a:endParaRPr sz="1700"/>
          </a:p>
          <a:p>
            <a:pPr indent="-279400" lvl="1" marL="74295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1700"/>
              <a:buFont typeface="Noto Sans Symbols"/>
              <a:buChar char="▪"/>
            </a:pPr>
            <a:r>
              <a:rPr lang="en-US" sz="1300"/>
              <a:t>Aplicações em Saúde</a:t>
            </a:r>
            <a:endParaRPr sz="1700"/>
          </a:p>
          <a:p>
            <a:pPr indent="0" lvl="1" marL="45720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"/>
          </a:p>
          <a:p>
            <a:pPr indent="-273050" lvl="0" marL="28575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400"/>
              <a:t>Propostas de SARs</a:t>
            </a:r>
            <a:endParaRPr sz="1400"/>
          </a:p>
          <a:p>
            <a:pPr indent="-279400" lvl="1" marL="74295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1700"/>
              <a:buFont typeface="Noto Sans Symbols"/>
              <a:buChar char="▪"/>
            </a:pPr>
            <a:r>
              <a:rPr lang="en-US" sz="1300"/>
              <a:t>Comerciais</a:t>
            </a:r>
            <a:endParaRPr sz="1700"/>
          </a:p>
          <a:p>
            <a:pPr indent="-279400" lvl="1" marL="74295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1700"/>
              <a:buFont typeface="Noto Sans Symbols"/>
              <a:buChar char="▪"/>
            </a:pPr>
            <a:r>
              <a:rPr lang="en-US" sz="1300"/>
              <a:t>Acadêmicas</a:t>
            </a:r>
            <a:endParaRPr sz="500"/>
          </a:p>
          <a:p>
            <a:pPr indent="-273050" lvl="0" marL="28575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400"/>
              <a:t>Robô Eva</a:t>
            </a:r>
            <a:endParaRPr sz="1800"/>
          </a:p>
          <a:p>
            <a:pPr indent="-279400" lvl="1" marL="74295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1700"/>
              <a:buFont typeface="Noto Sans Symbols"/>
              <a:buChar char="▪"/>
            </a:pPr>
            <a:r>
              <a:rPr lang="en-US" sz="1300"/>
              <a:t>Arquitetura do Robô</a:t>
            </a:r>
            <a:endParaRPr sz="1700"/>
          </a:p>
          <a:p>
            <a:pPr indent="-285750" lvl="1" marL="74295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300"/>
              <a:t>Principais Funcionalidade</a:t>
            </a:r>
            <a:r>
              <a:rPr lang="en-US" sz="1400"/>
              <a:t>s</a:t>
            </a:r>
            <a:endParaRPr sz="500"/>
          </a:p>
          <a:p>
            <a:pPr indent="-273050" lvl="0" marL="28575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400"/>
              <a:t>Desenvolvimento de Sessões de Terapia para o Robô EVA</a:t>
            </a:r>
            <a:endParaRPr sz="1800"/>
          </a:p>
          <a:p>
            <a:pPr indent="-279400" lvl="1" marL="74295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1700"/>
              <a:buFont typeface="Noto Sans Symbols"/>
              <a:buChar char="▪"/>
            </a:pPr>
            <a:r>
              <a:rPr lang="en-US" sz="1300"/>
              <a:t>EvaML – Linguagem baseada em XML</a:t>
            </a:r>
            <a:endParaRPr sz="1700"/>
          </a:p>
          <a:p>
            <a:pPr indent="-285750" lvl="1" marL="74295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300"/>
              <a:t>EvaSIM - Simulad</a:t>
            </a:r>
            <a:r>
              <a:rPr lang="en-US" sz="1300"/>
              <a:t>o</a:t>
            </a:r>
            <a:r>
              <a:rPr lang="en-US" sz="1400"/>
              <a:t>r</a:t>
            </a:r>
            <a:endParaRPr sz="500"/>
          </a:p>
          <a:p>
            <a:pPr indent="-273050" lvl="0" marL="28575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1800"/>
              <a:buFont typeface="Noto Sans Symbols"/>
              <a:buChar char="▪"/>
            </a:pPr>
            <a:r>
              <a:rPr lang="en-US" sz="1400"/>
              <a:t>Atividade Prática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/>
          </a:p>
          <a:p>
            <a:pPr indent="0" lvl="1" marL="45720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1" marL="45720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1" marL="45720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1" marL="45720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1" marL="45720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rPr lang="en-US"/>
              <a:t>	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11d2d135963_2_146"/>
          <p:cNvSpPr txBox="1"/>
          <p:nvPr>
            <p:ph idx="1" type="body"/>
          </p:nvPr>
        </p:nvSpPr>
        <p:spPr>
          <a:xfrm>
            <a:off x="169333" y="825500"/>
            <a:ext cx="96519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/>
              <a:t> </a:t>
            </a:r>
            <a:r>
              <a:rPr b="0" lang="en-US" sz="1500"/>
              <a:t>O robô</a:t>
            </a:r>
            <a:r>
              <a:rPr lang="en-US" sz="1500"/>
              <a:t> QT </a:t>
            </a:r>
            <a:r>
              <a:rPr b="0" lang="en-US" sz="1500"/>
              <a:t>fornece uma configuração amigável e eficaz responsável por manter a atenção das crianças e promover o ensino de várias habilidades. O trabalho de [Costa et al. 2017] utilizou o QTRobot para proporcionar o treinamento das habilidades emocionais em crianças com TEA. </a:t>
            </a:r>
            <a:endParaRPr/>
          </a:p>
          <a:p>
            <a:pPr indent="0" lvl="0" marL="1016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  <a:p>
            <a:pPr indent="0" lvl="0" marL="1016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</p:txBody>
      </p:sp>
      <p:sp>
        <p:nvSpPr>
          <p:cNvPr id="801" name="Google Shape;801;g11d2d135963_2_146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2" name="Google Shape;802;g11d2d135963_2_146"/>
          <p:cNvSpPr txBox="1"/>
          <p:nvPr>
            <p:ph type="title"/>
          </p:nvPr>
        </p:nvSpPr>
        <p:spPr>
          <a:xfrm>
            <a:off x="169863" y="141288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/>
              <a:t>Robôs Comerciais</a:t>
            </a:r>
            <a:endParaRPr/>
          </a:p>
        </p:txBody>
      </p:sp>
      <p:pic>
        <p:nvPicPr>
          <p:cNvPr id="803" name="Google Shape;803;g11d2d135963_2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703" y="2707654"/>
            <a:ext cx="7976593" cy="2121545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g11d2d135963_2_146"/>
          <p:cNvSpPr txBox="1"/>
          <p:nvPr/>
        </p:nvSpPr>
        <p:spPr>
          <a:xfrm>
            <a:off x="1252101" y="4966613"/>
            <a:ext cx="748636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Figura 4: Robô Androide QT e suas  expressões  para diferentes emoções.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Fonte:  (Costa et al., 2017)</a:t>
            </a:r>
            <a:endParaRPr/>
          </a:p>
        </p:txBody>
      </p:sp>
      <p:sp>
        <p:nvSpPr>
          <p:cNvPr id="805" name="Google Shape;805;g11d2d135963_2_146"/>
          <p:cNvSpPr txBox="1"/>
          <p:nvPr/>
        </p:nvSpPr>
        <p:spPr>
          <a:xfrm>
            <a:off x="1319633" y="5503007"/>
            <a:ext cx="76155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 Luzia de Melo – Robôs Socialmente Assistivos: Desenvolvendo Sessões de </a:t>
            </a:r>
            <a:r>
              <a:rPr b="0" i="0" lang="en-US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Terapia Multissensorial com o Robô EVA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1d2d135963_2_155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/>
              <a:t>Robôs Comerciais</a:t>
            </a:r>
            <a:br>
              <a:rPr lang="en-US"/>
            </a:br>
            <a:endParaRPr/>
          </a:p>
        </p:txBody>
      </p:sp>
      <p:sp>
        <p:nvSpPr>
          <p:cNvPr id="811" name="Google Shape;811;g11d2d135963_2_155"/>
          <p:cNvSpPr txBox="1"/>
          <p:nvPr>
            <p:ph idx="1" type="body"/>
          </p:nvPr>
        </p:nvSpPr>
        <p:spPr>
          <a:xfrm>
            <a:off x="678216" y="1030656"/>
            <a:ext cx="8010513" cy="41508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b="0" lang="en-US" sz="1400"/>
              <a:t>Outro robô denominado Pepper, possui quase as mesmas articulações de um humano e uma aparência amigável, fornece assistência as pessoas. Considerando promover habilidades sociais, o robô Pepper já foi utilizado para desenvolver um sistema de apoio à aprendizagem para comunicação e interação personalizada ao diálogo com indivíduos com TEA [Yabuki and Sumi 2018] </a:t>
            </a:r>
            <a:endParaRPr/>
          </a:p>
          <a:p>
            <a:pPr indent="-228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  <a:p>
            <a:pPr indent="-228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</p:txBody>
      </p:sp>
      <p:sp>
        <p:nvSpPr>
          <p:cNvPr id="812" name="Google Shape;812;g11d2d135963_2_155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13" name="Google Shape;813;g11d2d135963_2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0123" y="2647059"/>
            <a:ext cx="1950320" cy="2555898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11d2d135963_2_155"/>
          <p:cNvSpPr txBox="1"/>
          <p:nvPr/>
        </p:nvSpPr>
        <p:spPr>
          <a:xfrm>
            <a:off x="1299096" y="5202957"/>
            <a:ext cx="676875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Figura 5: Robô  Androide Pepper apresentando no trabalho de [Yabuki and Sumi 2018]</a:t>
            </a:r>
            <a:endParaRPr/>
          </a:p>
        </p:txBody>
      </p:sp>
      <p:sp>
        <p:nvSpPr>
          <p:cNvPr id="815" name="Google Shape;815;g11d2d135963_2_155"/>
          <p:cNvSpPr txBox="1"/>
          <p:nvPr/>
        </p:nvSpPr>
        <p:spPr>
          <a:xfrm>
            <a:off x="1319633" y="5503007"/>
            <a:ext cx="76155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 Luzia de Melo – Robôs Socialmente Assistivos: Desenvolvendo Sessões de </a:t>
            </a:r>
            <a:r>
              <a:rPr b="0" i="0" lang="en-US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Terapia Multissensorial com o Robô EVA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1d2d135963_2_164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/>
              <a:t>Robôs Comerciais</a:t>
            </a:r>
            <a:endParaRPr/>
          </a:p>
        </p:txBody>
      </p:sp>
      <p:sp>
        <p:nvSpPr>
          <p:cNvPr id="821" name="Google Shape;821;g11d2d135963_2_164"/>
          <p:cNvSpPr txBox="1"/>
          <p:nvPr>
            <p:ph idx="1" type="body"/>
          </p:nvPr>
        </p:nvSpPr>
        <p:spPr>
          <a:xfrm>
            <a:off x="169332" y="825500"/>
            <a:ext cx="9769797" cy="4488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 sz="1500"/>
              <a:t>Projetado especificamente para fins terapêuticos e bastante utilizado em terapias para pacientes com demência,  o robô Paro, possui uma aparência semelhante a uma foca bebê, sendo assim pertence a classe de robô tipo animal [Wada et al. 2008]. </a:t>
            </a:r>
            <a:endParaRPr/>
          </a:p>
          <a:p>
            <a:pPr indent="0" lvl="0" marL="1016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800"/>
          </a:p>
          <a:p>
            <a:pPr indent="-355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 sz="1500"/>
              <a:t>Uma  análise feita sobre a utilização do robô Paro, constatou que a interação humano-robô estimula o lobo frontal do cérebro de idosos com demência, bem como a alteração dos seus estados emocionais [Shibata 2012]. </a:t>
            </a:r>
            <a:endParaRPr/>
          </a:p>
          <a:p>
            <a:pPr indent="-228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</p:txBody>
      </p:sp>
      <p:sp>
        <p:nvSpPr>
          <p:cNvPr id="822" name="Google Shape;822;g11d2d135963_2_164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23" name="Google Shape;823;g11d2d135963_2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5095" y="3655534"/>
            <a:ext cx="300037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g11d2d135963_2_164"/>
          <p:cNvSpPr txBox="1"/>
          <p:nvPr/>
        </p:nvSpPr>
        <p:spPr>
          <a:xfrm>
            <a:off x="1395192" y="5159706"/>
            <a:ext cx="676875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Figura 6: Características do Paro. Fonte: [Shibata 2012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g11d2d135963_2_164"/>
          <p:cNvSpPr txBox="1"/>
          <p:nvPr/>
        </p:nvSpPr>
        <p:spPr>
          <a:xfrm>
            <a:off x="1319633" y="5503007"/>
            <a:ext cx="76155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 Luzia de Melo – Robôs Socialmente Assistivos: Desenvolvendo Sessões de </a:t>
            </a:r>
            <a:r>
              <a:rPr b="0" i="0" lang="en-US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Terapia Multissensorial com o Robô EVA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1d2d135963_2_173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/>
              <a:t>Robôs Acadêmicos</a:t>
            </a:r>
            <a:endParaRPr/>
          </a:p>
        </p:txBody>
      </p:sp>
      <p:sp>
        <p:nvSpPr>
          <p:cNvPr id="831" name="Google Shape;831;g11d2d135963_2_173"/>
          <p:cNvSpPr txBox="1"/>
          <p:nvPr>
            <p:ph idx="1" type="body"/>
          </p:nvPr>
        </p:nvSpPr>
        <p:spPr>
          <a:xfrm>
            <a:off x="169333" y="825500"/>
            <a:ext cx="96519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 sz="1500"/>
              <a:t>O Probolino é um dispositivo social robótico portátil de baixo custo com interação através do toque. Parece com um bicho de pelúcia, possui orelhas animadas, olhos, sobrancelhas, pálpebras, boca e pescoço. Uma tela sensível ao toque é localizada em sua barriga. Assim sendo, este robô é capaz de se comunicar e interagir com humanos, expressar atenção e emoções através do olhar e expressões faciais [Saldien et al. 2010].</a:t>
            </a:r>
            <a:endParaRPr/>
          </a:p>
          <a:p>
            <a:pPr indent="-228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  <a:p>
            <a:pPr indent="-228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</p:txBody>
      </p:sp>
      <p:sp>
        <p:nvSpPr>
          <p:cNvPr id="832" name="Google Shape;832;g11d2d135963_2_173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33" name="Google Shape;833;g11d2d135963_2_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5494" y="2903103"/>
            <a:ext cx="1569012" cy="203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g11d2d135963_2_173"/>
          <p:cNvSpPr txBox="1"/>
          <p:nvPr/>
        </p:nvSpPr>
        <p:spPr>
          <a:xfrm>
            <a:off x="1610907" y="5075069"/>
            <a:ext cx="676875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Figura 7: Robô Probolino. Fonte: [Vanderborght et al. 2012]</a:t>
            </a:r>
            <a:endParaRPr/>
          </a:p>
        </p:txBody>
      </p:sp>
      <p:sp>
        <p:nvSpPr>
          <p:cNvPr id="835" name="Google Shape;835;g11d2d135963_2_173"/>
          <p:cNvSpPr txBox="1"/>
          <p:nvPr/>
        </p:nvSpPr>
        <p:spPr>
          <a:xfrm>
            <a:off x="1319633" y="5503007"/>
            <a:ext cx="76155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 Luzia de Melo – Robôs Socialmente Assistivos: Desenvolvendo Sessões de </a:t>
            </a:r>
            <a:r>
              <a:rPr b="0" i="0" lang="en-US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Terapia Multissensorial com o Robô EVA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1d2d135963_2_182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/>
              <a:t>Robôs Acadêmicos</a:t>
            </a:r>
            <a:endParaRPr/>
          </a:p>
        </p:txBody>
      </p:sp>
      <p:sp>
        <p:nvSpPr>
          <p:cNvPr id="841" name="Google Shape;841;g11d2d135963_2_182"/>
          <p:cNvSpPr txBox="1"/>
          <p:nvPr>
            <p:ph idx="1" type="body"/>
          </p:nvPr>
        </p:nvSpPr>
        <p:spPr>
          <a:xfrm>
            <a:off x="169333" y="825500"/>
            <a:ext cx="96519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 sz="1500"/>
              <a:t>Com aparência de um brinquedo, temos o robô Bliss. A utilização do robô Bliss em atividades de interação para terapia do autismo fornece uma melhor interação social para crianças com TEA.</a:t>
            </a:r>
            <a:endParaRPr/>
          </a:p>
          <a:p>
            <a:pPr indent="0" lvl="0" marL="1016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800"/>
          </a:p>
          <a:p>
            <a:pPr indent="-355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 sz="1500"/>
              <a:t>No entanto, devido aos diferentes níveis de autismo, julga-se necessário o desenvolvimento de conteúdos adaptados, para crianças em vários níveis de desenvolvimento, que promovam maior grau de interação durante as sessões de terapia [Santatiwongchai et al. 2016]. </a:t>
            </a:r>
            <a:endParaRPr/>
          </a:p>
          <a:p>
            <a:pPr indent="-228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  <a:p>
            <a:pPr indent="-228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</p:txBody>
      </p:sp>
      <p:sp>
        <p:nvSpPr>
          <p:cNvPr id="842" name="Google Shape;842;g11d2d135963_2_182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43" name="Google Shape;843;g11d2d135963_2_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1807" y="3374227"/>
            <a:ext cx="1452134" cy="1700842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g11d2d135963_2_182"/>
          <p:cNvSpPr txBox="1"/>
          <p:nvPr/>
        </p:nvSpPr>
        <p:spPr>
          <a:xfrm>
            <a:off x="1583498" y="5075069"/>
            <a:ext cx="676875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Figura 8: Robô  Mascote Bliss. Fonte: (Attawibulkul et al. 2019)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g11d2d135963_2_182"/>
          <p:cNvSpPr txBox="1"/>
          <p:nvPr/>
        </p:nvSpPr>
        <p:spPr>
          <a:xfrm>
            <a:off x="1319633" y="5503007"/>
            <a:ext cx="76155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 Luzia de Melo – Robôs Socialmente Assistivos: Desenvolvendo Sessões de </a:t>
            </a:r>
            <a:r>
              <a:rPr b="0" i="0" lang="en-US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Terapia Multissensorial com o Robô EVA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1d2d135963_2_191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/>
              <a:t>Robôs Acadêmicos</a:t>
            </a:r>
            <a:endParaRPr/>
          </a:p>
        </p:txBody>
      </p:sp>
      <p:sp>
        <p:nvSpPr>
          <p:cNvPr id="851" name="Google Shape;851;g11d2d135963_2_191"/>
          <p:cNvSpPr txBox="1"/>
          <p:nvPr>
            <p:ph idx="1" type="body"/>
          </p:nvPr>
        </p:nvSpPr>
        <p:spPr>
          <a:xfrm>
            <a:off x="169333" y="825500"/>
            <a:ext cx="96519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 sz="1500"/>
              <a:t>Por fim, um outro modelo de robô, conhecido por Troy, com aparência mecânica. Esse robô possui mais de 30 ações pré-programadas disponíveis para o terapeuta aplicar em sessões de terapia para autismo [Manohar et al. 2011].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2000"/>
              <a:buFont typeface="Merriweather Sans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2000"/>
              <a:buFont typeface="Merriweather Sans"/>
              <a:buNone/>
            </a:pPr>
            <a:r>
              <a:t/>
            </a:r>
            <a:endParaRPr/>
          </a:p>
        </p:txBody>
      </p:sp>
      <p:sp>
        <p:nvSpPr>
          <p:cNvPr id="852" name="Google Shape;852;g11d2d135963_2_191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53" name="Google Shape;853;g11d2d135963_2_1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82867" y="2441575"/>
            <a:ext cx="1638300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11d2d135963_2_191"/>
          <p:cNvSpPr txBox="1"/>
          <p:nvPr/>
        </p:nvSpPr>
        <p:spPr>
          <a:xfrm>
            <a:off x="1610907" y="5075069"/>
            <a:ext cx="676875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Figura 9: Robô  Troy. Fonte: [Ricks et al. 2010]</a:t>
            </a:r>
            <a:endParaRPr/>
          </a:p>
        </p:txBody>
      </p:sp>
      <p:sp>
        <p:nvSpPr>
          <p:cNvPr id="855" name="Google Shape;855;g11d2d135963_2_191"/>
          <p:cNvSpPr txBox="1"/>
          <p:nvPr/>
        </p:nvSpPr>
        <p:spPr>
          <a:xfrm>
            <a:off x="1319633" y="5503007"/>
            <a:ext cx="76155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 Luzia de Melo – Robôs Socialmente Assistivos: Desenvolvendo Sessões de </a:t>
            </a:r>
            <a:r>
              <a:rPr b="0" i="0" lang="en-US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Terapia Multissensorial com o Robô EVA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1d2d135963_2_200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/>
              <a:t>Comparação entre SARs</a:t>
            </a:r>
            <a:endParaRPr/>
          </a:p>
        </p:txBody>
      </p:sp>
      <p:sp>
        <p:nvSpPr>
          <p:cNvPr id="861" name="Google Shape;861;g11d2d135963_2_200"/>
          <p:cNvSpPr txBox="1"/>
          <p:nvPr>
            <p:ph idx="1" type="body"/>
          </p:nvPr>
        </p:nvSpPr>
        <p:spPr>
          <a:xfrm>
            <a:off x="169333" y="825500"/>
            <a:ext cx="96519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01600" rtl="0" algn="just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  <a:p>
            <a:pPr indent="0" lvl="0" marL="101600" rtl="0" algn="just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  <a:p>
            <a:pPr indent="-355600" lvl="0" marL="457200" rtl="0" algn="just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✔"/>
            </a:pPr>
            <a:r>
              <a:rPr b="0" lang="en-US" sz="1500"/>
              <a:t>Dentre as características dos robôs discutidos, observa-se que a aparência física do robô desempenha um papel fundamental no projeto de um SAR e no contexto de suas aplicações. </a:t>
            </a:r>
            <a:endParaRPr/>
          </a:p>
          <a:p>
            <a:pPr indent="-228600" lvl="0" marL="457200" rtl="0" algn="just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  <a:p>
            <a:pPr indent="0" lvl="0" marL="101600" rtl="0" algn="just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  <a:p>
            <a:pPr indent="0" lvl="0" marL="101600" rtl="0" algn="just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  <a:p>
            <a:pPr indent="-355600" lvl="0" marL="457200" rtl="0" algn="just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✔"/>
            </a:pPr>
            <a:r>
              <a:rPr b="0" lang="en-US" sz="1500"/>
              <a:t>Para o desenvolvimento de sessões terapêuticas, robôs humanoides são considerados mais eficientes [Ricks et al. 2010, Ueyama 2015, Amanatiadis et al. 2017]. </a:t>
            </a:r>
            <a:endParaRPr/>
          </a:p>
          <a:p>
            <a:pPr indent="-228600" lvl="0" marL="457200" rtl="0" algn="just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  <a:p>
            <a:pPr indent="0" lvl="0" marL="101600" rtl="0" algn="just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  <a:p>
            <a:pPr indent="0" lvl="0" marL="101600" rtl="0" algn="just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  <a:p>
            <a:pPr indent="-355600" lvl="0" marL="457200" rtl="0" algn="just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✔"/>
            </a:pPr>
            <a:r>
              <a:rPr b="0" lang="en-US" sz="1500"/>
              <a:t>Entretanto, na literatura revisada ainda não há um consenso em relação à aparência física no projeto de SARs.</a:t>
            </a:r>
            <a:endParaRPr/>
          </a:p>
        </p:txBody>
      </p:sp>
      <p:sp>
        <p:nvSpPr>
          <p:cNvPr id="862" name="Google Shape;862;g11d2d135963_2_200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3" name="Google Shape;863;g11d2d135963_2_200"/>
          <p:cNvSpPr txBox="1"/>
          <p:nvPr/>
        </p:nvSpPr>
        <p:spPr>
          <a:xfrm>
            <a:off x="1319633" y="5503007"/>
            <a:ext cx="76155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 Luzia de Melo – Robôs Socialmente Assistivos: Desenvolvendo Sessões de </a:t>
            </a:r>
            <a:r>
              <a:rPr b="0" i="0" lang="en-US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Terapia Multissensorial com o Robô EVA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1d2d135963_2_207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/>
              <a:t>Comparação entre SARs</a:t>
            </a:r>
            <a:endParaRPr/>
          </a:p>
        </p:txBody>
      </p:sp>
      <p:sp>
        <p:nvSpPr>
          <p:cNvPr id="869" name="Google Shape;869;g11d2d135963_2_207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0" name="Google Shape;870;g11d2d135963_2_207"/>
          <p:cNvSpPr txBox="1"/>
          <p:nvPr/>
        </p:nvSpPr>
        <p:spPr>
          <a:xfrm>
            <a:off x="1515492" y="1398799"/>
            <a:ext cx="676875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Tabela 1 Análise comparativa dos robôs comerciais e acadêmicos</a:t>
            </a:r>
            <a:endParaRPr/>
          </a:p>
        </p:txBody>
      </p:sp>
      <p:pic>
        <p:nvPicPr>
          <p:cNvPr id="871" name="Google Shape;871;g11d2d135963_2_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5098" y="1794468"/>
            <a:ext cx="7327562" cy="2434269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g11d2d135963_2_207"/>
          <p:cNvSpPr txBox="1"/>
          <p:nvPr/>
        </p:nvSpPr>
        <p:spPr>
          <a:xfrm>
            <a:off x="1319633" y="5503007"/>
            <a:ext cx="76155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 Luzia de Melo – Robôs Socialmente Assistivos: Desenvolvendo Sessões de </a:t>
            </a:r>
            <a:r>
              <a:rPr b="0" i="0" lang="en-US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Terapia Multissensorial com o Robô EVA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1d2d135963_2_215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8" name="Google Shape;878;g11d2d135963_2_215"/>
          <p:cNvSpPr txBox="1"/>
          <p:nvPr>
            <p:ph idx="1" type="body"/>
          </p:nvPr>
        </p:nvSpPr>
        <p:spPr>
          <a:xfrm>
            <a:off x="121625" y="1277736"/>
            <a:ext cx="9651900" cy="40855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0160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0" marL="10160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rPr lang="en-US" sz="3200"/>
              <a:t>                       Perguntas</a:t>
            </a:r>
            <a:endParaRPr/>
          </a:p>
        </p:txBody>
      </p:sp>
      <p:sp>
        <p:nvSpPr>
          <p:cNvPr id="879" name="Google Shape;879;g11d2d135963_2_215"/>
          <p:cNvSpPr txBox="1"/>
          <p:nvPr/>
        </p:nvSpPr>
        <p:spPr>
          <a:xfrm>
            <a:off x="1271925" y="5468779"/>
            <a:ext cx="76155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 Luzia de Melo – Robôs Socialmente Assistivos: Desenvolvendo Sessões de </a:t>
            </a:r>
            <a:r>
              <a:rPr b="0" i="0" lang="en-US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Terapia Multissensorial com o Robô EVA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0" name="Google Shape;880;g11d2d135963_2_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2600" y="2086675"/>
            <a:ext cx="241935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339e57c8e1_0_1633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887" name="Google Shape;887;g1339e57c8e1_0_1633"/>
          <p:cNvSpPr txBox="1"/>
          <p:nvPr>
            <p:ph idx="1" type="subTitle"/>
          </p:nvPr>
        </p:nvSpPr>
        <p:spPr>
          <a:xfrm>
            <a:off x="3855400" y="2571750"/>
            <a:ext cx="2449200" cy="64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20"/>
              </a:spcBef>
              <a:spcAft>
                <a:spcPts val="0"/>
              </a:spcAft>
              <a:buNone/>
            </a:pPr>
            <a:r>
              <a:rPr lang="en-US" sz="3000"/>
              <a:t>Robô EVA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1d2d135963_2_8"/>
          <p:cNvSpPr txBox="1"/>
          <p:nvPr>
            <p:ph idx="1" type="body"/>
          </p:nvPr>
        </p:nvSpPr>
        <p:spPr>
          <a:xfrm>
            <a:off x="265434" y="1002015"/>
            <a:ext cx="9459697" cy="22341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❖"/>
            </a:pPr>
            <a:r>
              <a:rPr b="0" lang="en-US" sz="1500"/>
              <a:t>Tecnologias robóticas têm sido utilizadas em vários ambientes com o objetivo de proporcionar uma melhor qualidade de vida para seus usuários. Robôs são empregados para realizar algum tipo de assistência e a tecnologia robótica é um método responsável por desenvolver capacidades físicas e cognitivas dos seres humanos (Shibata 2012).</a:t>
            </a:r>
            <a:endParaRPr/>
          </a:p>
        </p:txBody>
      </p:sp>
      <p:sp>
        <p:nvSpPr>
          <p:cNvPr id="646" name="Google Shape;646;g11d2d135963_2_8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7" name="Google Shape;647;g11d2d135963_2_8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Introdução</a:t>
            </a:r>
            <a:endParaRPr/>
          </a:p>
        </p:txBody>
      </p:sp>
      <p:pic>
        <p:nvPicPr>
          <p:cNvPr id="648" name="Google Shape;648;g11d2d135963_2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1818" y="2857500"/>
            <a:ext cx="4619708" cy="2196436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g11d2d135963_2_8"/>
          <p:cNvSpPr txBox="1"/>
          <p:nvPr/>
        </p:nvSpPr>
        <p:spPr>
          <a:xfrm>
            <a:off x="1319633" y="5503007"/>
            <a:ext cx="76155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 Luzia de Melo – Robôs Socialmente Assistivos: Desenvolvendo Sessões de </a:t>
            </a:r>
            <a:r>
              <a:rPr b="0" i="0" lang="en-US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Terapia Multissensorial com o Robô EVA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339e57c8e1_0_1639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</a:t>
            </a:r>
            <a:endParaRPr/>
          </a:p>
        </p:txBody>
      </p:sp>
      <p:sp>
        <p:nvSpPr>
          <p:cNvPr id="894" name="Google Shape;894;g1339e57c8e1_0_1639"/>
          <p:cNvSpPr txBox="1"/>
          <p:nvPr>
            <p:ph idx="1" type="body"/>
          </p:nvPr>
        </p:nvSpPr>
        <p:spPr>
          <a:xfrm>
            <a:off x="169325" y="916475"/>
            <a:ext cx="9651900" cy="255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just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Desenvolvido no </a:t>
            </a:r>
            <a:r>
              <a:rPr lang="en-US"/>
              <a:t>CICESE</a:t>
            </a:r>
            <a:r>
              <a:rPr b="0" lang="en-US"/>
              <a:t> (Centro de Investigación Científica y Educación Superior de Ensenada)</a:t>
            </a:r>
            <a:endParaRPr b="0"/>
          </a:p>
          <a:p>
            <a:pPr indent="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Baja California, México</a:t>
            </a:r>
            <a:endParaRPr b="0"/>
          </a:p>
          <a:p>
            <a:pPr indent="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Desenvolvido a partir da tese de doutorado [Cruz Sandoval 2020]</a:t>
            </a:r>
            <a:endParaRPr b="0"/>
          </a:p>
          <a:p>
            <a:pPr indent="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Estendido em outros trabalhos [Mitjans 2020] e [Rocha et al. 2021]</a:t>
            </a:r>
            <a:endParaRPr b="0"/>
          </a:p>
        </p:txBody>
      </p:sp>
      <p:sp>
        <p:nvSpPr>
          <p:cNvPr id="895" name="Google Shape;895;g1339e57c8e1_0_1639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896" name="Google Shape;896;g1339e57c8e1_0_1639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339e57c8e1_0_1647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(Primeira versão)</a:t>
            </a:r>
            <a:endParaRPr b="0"/>
          </a:p>
        </p:txBody>
      </p:sp>
      <p:sp>
        <p:nvSpPr>
          <p:cNvPr id="903" name="Google Shape;903;g1339e57c8e1_0_1647"/>
          <p:cNvSpPr txBox="1"/>
          <p:nvPr>
            <p:ph idx="1" type="body"/>
          </p:nvPr>
        </p:nvSpPr>
        <p:spPr>
          <a:xfrm>
            <a:off x="93125" y="878175"/>
            <a:ext cx="6854700" cy="33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457200" rtl="0" algn="l"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Feito em papelão</a:t>
            </a:r>
            <a:endParaRPr b="0"/>
          </a:p>
          <a:p>
            <a:pPr indent="0" lvl="0" marL="457200" rtl="0" algn="l"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Raspberry PI 3</a:t>
            </a:r>
            <a:endParaRPr b="0" i="1"/>
          </a:p>
          <a:p>
            <a:pPr indent="0" lvl="0" marL="457200" rtl="0" algn="l"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Caixa de som</a:t>
            </a:r>
            <a:endParaRPr b="0"/>
          </a:p>
          <a:p>
            <a:pPr indent="0" lvl="0" marL="457200" rtl="0" algn="l"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Placa </a:t>
            </a:r>
            <a:r>
              <a:rPr lang="en-US"/>
              <a:t>Matrix Voice</a:t>
            </a:r>
            <a:r>
              <a:rPr b="0" lang="en-US"/>
              <a:t> (8 microfones e 18 LEDs RGB)</a:t>
            </a:r>
            <a:endParaRPr b="0"/>
          </a:p>
          <a:p>
            <a:pPr indent="0" lvl="0" marL="457200" rtl="0" algn="l"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Seis animações nos LEDs</a:t>
            </a:r>
            <a:endParaRPr b="0"/>
          </a:p>
        </p:txBody>
      </p:sp>
      <p:sp>
        <p:nvSpPr>
          <p:cNvPr id="904" name="Google Shape;904;g1339e57c8e1_0_1647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905" name="Google Shape;905;g1339e57c8e1_0_16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9850" y="1160273"/>
            <a:ext cx="2311374" cy="3891600"/>
          </a:xfrm>
          <a:prstGeom prst="rect">
            <a:avLst/>
          </a:prstGeom>
          <a:noFill/>
          <a:ln cap="flat" cmpd="sng" w="1905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6" name="Google Shape;906;g1339e57c8e1_0_1647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339e57c8e1_0_1656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(Primeira versão)</a:t>
            </a:r>
            <a:endParaRPr b="0"/>
          </a:p>
        </p:txBody>
      </p:sp>
      <p:sp>
        <p:nvSpPr>
          <p:cNvPr id="913" name="Google Shape;913;g1339e57c8e1_0_1656"/>
          <p:cNvSpPr txBox="1"/>
          <p:nvPr>
            <p:ph idx="1" type="body"/>
          </p:nvPr>
        </p:nvSpPr>
        <p:spPr>
          <a:xfrm>
            <a:off x="2491625" y="1746438"/>
            <a:ext cx="5007300" cy="41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"/>
              </a:spcBef>
              <a:spcAft>
                <a:spcPts val="0"/>
              </a:spcAft>
              <a:buNone/>
            </a:pPr>
            <a:r>
              <a:rPr b="0" lang="en-US"/>
              <a:t>Mecanismo de Comunicação </a:t>
            </a:r>
            <a:r>
              <a:rPr lang="en-US"/>
              <a:t>VERBAL</a:t>
            </a:r>
            <a:endParaRPr/>
          </a:p>
        </p:txBody>
      </p:sp>
      <p:sp>
        <p:nvSpPr>
          <p:cNvPr id="914" name="Google Shape;914;g1339e57c8e1_0_1656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915" name="Google Shape;915;g1339e57c8e1_0_1656"/>
          <p:cNvSpPr txBox="1"/>
          <p:nvPr>
            <p:ph idx="1" type="body"/>
          </p:nvPr>
        </p:nvSpPr>
        <p:spPr>
          <a:xfrm>
            <a:off x="1565875" y="3314700"/>
            <a:ext cx="2913900" cy="41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2500"/>
              <a:t>Audição</a:t>
            </a:r>
            <a:endParaRPr sz="2500"/>
          </a:p>
        </p:txBody>
      </p:sp>
      <p:sp>
        <p:nvSpPr>
          <p:cNvPr id="916" name="Google Shape;916;g1339e57c8e1_0_1656"/>
          <p:cNvSpPr txBox="1"/>
          <p:nvPr>
            <p:ph idx="1" type="body"/>
          </p:nvPr>
        </p:nvSpPr>
        <p:spPr>
          <a:xfrm>
            <a:off x="5630000" y="3314700"/>
            <a:ext cx="2913900" cy="41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2500"/>
              <a:t>Fala</a:t>
            </a:r>
            <a:endParaRPr sz="2500"/>
          </a:p>
        </p:txBody>
      </p:sp>
      <p:cxnSp>
        <p:nvCxnSpPr>
          <p:cNvPr id="917" name="Google Shape;917;g1339e57c8e1_0_1656"/>
          <p:cNvCxnSpPr>
            <a:stCxn id="913" idx="2"/>
            <a:endCxn id="915" idx="0"/>
          </p:cNvCxnSpPr>
          <p:nvPr/>
        </p:nvCxnSpPr>
        <p:spPr>
          <a:xfrm rot="5400000">
            <a:off x="3431525" y="1751088"/>
            <a:ext cx="1155000" cy="1972500"/>
          </a:xfrm>
          <a:prstGeom prst="bent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8" name="Google Shape;918;g1339e57c8e1_0_1656"/>
          <p:cNvCxnSpPr>
            <a:stCxn id="913" idx="2"/>
            <a:endCxn id="916" idx="0"/>
          </p:cNvCxnSpPr>
          <p:nvPr/>
        </p:nvCxnSpPr>
        <p:spPr>
          <a:xfrm flipH="1" rot="-5400000">
            <a:off x="5463575" y="1691538"/>
            <a:ext cx="1155000" cy="2091600"/>
          </a:xfrm>
          <a:prstGeom prst="bent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9" name="Google Shape;919;g1339e57c8e1_0_1656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1339e57c8e1_0_1668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(Primeira versão)</a:t>
            </a:r>
            <a:endParaRPr b="0"/>
          </a:p>
        </p:txBody>
      </p:sp>
      <p:sp>
        <p:nvSpPr>
          <p:cNvPr id="926" name="Google Shape;926;g1339e57c8e1_0_1668"/>
          <p:cNvSpPr txBox="1"/>
          <p:nvPr>
            <p:ph idx="1" type="body"/>
          </p:nvPr>
        </p:nvSpPr>
        <p:spPr>
          <a:xfrm>
            <a:off x="715000" y="1486275"/>
            <a:ext cx="6139200" cy="41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"/>
              </a:spcBef>
              <a:spcAft>
                <a:spcPts val="0"/>
              </a:spcAft>
              <a:buNone/>
            </a:pPr>
            <a:r>
              <a:rPr b="0" lang="en-US"/>
              <a:t>Mecanismo de Comunicação </a:t>
            </a:r>
            <a:r>
              <a:rPr lang="en-US"/>
              <a:t>NÃO VERBAL</a:t>
            </a:r>
            <a:endParaRPr/>
          </a:p>
        </p:txBody>
      </p:sp>
      <p:sp>
        <p:nvSpPr>
          <p:cNvPr id="927" name="Google Shape;927;g1339e57c8e1_0_1668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928" name="Google Shape;928;g1339e57c8e1_0_16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5374" y="1442737"/>
            <a:ext cx="1975849" cy="3326662"/>
          </a:xfrm>
          <a:prstGeom prst="rect">
            <a:avLst/>
          </a:prstGeom>
          <a:noFill/>
          <a:ln cap="flat" cmpd="sng" w="1905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29" name="Google Shape;929;g1339e57c8e1_0_16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512" y="2425114"/>
            <a:ext cx="6450200" cy="1626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g1339e57c8e1_0_1668"/>
          <p:cNvSpPr txBox="1"/>
          <p:nvPr>
            <p:ph idx="1" type="body"/>
          </p:nvPr>
        </p:nvSpPr>
        <p:spPr>
          <a:xfrm>
            <a:off x="569001" y="4027150"/>
            <a:ext cx="1567200" cy="41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"/>
              </a:spcBef>
              <a:spcAft>
                <a:spcPts val="0"/>
              </a:spcAft>
              <a:buNone/>
            </a:pPr>
            <a:r>
              <a:rPr b="0" lang="en-US" sz="1600"/>
              <a:t>Surpresa</a:t>
            </a:r>
            <a:endParaRPr sz="1600"/>
          </a:p>
        </p:txBody>
      </p:sp>
      <p:sp>
        <p:nvSpPr>
          <p:cNvPr id="931" name="Google Shape;931;g1339e57c8e1_0_1668"/>
          <p:cNvSpPr txBox="1"/>
          <p:nvPr>
            <p:ph idx="1" type="body"/>
          </p:nvPr>
        </p:nvSpPr>
        <p:spPr>
          <a:xfrm>
            <a:off x="2169201" y="4027150"/>
            <a:ext cx="1567200" cy="41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"/>
              </a:spcBef>
              <a:spcAft>
                <a:spcPts val="0"/>
              </a:spcAft>
              <a:buNone/>
            </a:pPr>
            <a:r>
              <a:rPr b="0" lang="en-US" sz="1600"/>
              <a:t>Alegria</a:t>
            </a:r>
            <a:endParaRPr sz="1600"/>
          </a:p>
        </p:txBody>
      </p:sp>
      <p:sp>
        <p:nvSpPr>
          <p:cNvPr id="932" name="Google Shape;932;g1339e57c8e1_0_1668"/>
          <p:cNvSpPr txBox="1"/>
          <p:nvPr>
            <p:ph idx="1" type="body"/>
          </p:nvPr>
        </p:nvSpPr>
        <p:spPr>
          <a:xfrm>
            <a:off x="3769401" y="4027150"/>
            <a:ext cx="1567200" cy="41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"/>
              </a:spcBef>
              <a:spcAft>
                <a:spcPts val="0"/>
              </a:spcAft>
              <a:buNone/>
            </a:pPr>
            <a:r>
              <a:rPr b="0" lang="en-US" sz="1600"/>
              <a:t>Tristeza</a:t>
            </a:r>
            <a:endParaRPr sz="1600"/>
          </a:p>
        </p:txBody>
      </p:sp>
      <p:sp>
        <p:nvSpPr>
          <p:cNvPr id="933" name="Google Shape;933;g1339e57c8e1_0_1668"/>
          <p:cNvSpPr txBox="1"/>
          <p:nvPr>
            <p:ph idx="1" type="body"/>
          </p:nvPr>
        </p:nvSpPr>
        <p:spPr>
          <a:xfrm>
            <a:off x="5369601" y="4027150"/>
            <a:ext cx="1567200" cy="41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"/>
              </a:spcBef>
              <a:spcAft>
                <a:spcPts val="0"/>
              </a:spcAft>
              <a:buNone/>
            </a:pPr>
            <a:r>
              <a:rPr b="0" lang="en-US" sz="1600"/>
              <a:t>Raiva</a:t>
            </a:r>
            <a:endParaRPr sz="1600"/>
          </a:p>
        </p:txBody>
      </p:sp>
      <p:sp>
        <p:nvSpPr>
          <p:cNvPr id="934" name="Google Shape;934;g1339e57c8e1_0_1668"/>
          <p:cNvSpPr/>
          <p:nvPr/>
        </p:nvSpPr>
        <p:spPr>
          <a:xfrm>
            <a:off x="3559300" y="1975875"/>
            <a:ext cx="450600" cy="413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g1339e57c8e1_0_1668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1339e57c8e1_0_1683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(Segunda versão)</a:t>
            </a:r>
            <a:endParaRPr b="0"/>
          </a:p>
        </p:txBody>
      </p:sp>
      <p:sp>
        <p:nvSpPr>
          <p:cNvPr id="942" name="Google Shape;942;g1339e57c8e1_0_1683"/>
          <p:cNvSpPr txBox="1"/>
          <p:nvPr>
            <p:ph idx="1" type="body"/>
          </p:nvPr>
        </p:nvSpPr>
        <p:spPr>
          <a:xfrm>
            <a:off x="345550" y="850600"/>
            <a:ext cx="6931800" cy="33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457200" rtl="0" algn="l"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Projetado no software </a:t>
            </a:r>
            <a:r>
              <a:rPr lang="en-US"/>
              <a:t>Blender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Corpo impresso em </a:t>
            </a:r>
            <a:r>
              <a:rPr lang="en-US"/>
              <a:t>3D</a:t>
            </a:r>
            <a:r>
              <a:rPr b="0" lang="en-US"/>
              <a:t> (Filamento PLA)</a:t>
            </a:r>
            <a:endParaRPr b="0"/>
          </a:p>
          <a:p>
            <a:pPr indent="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Mais dois mecanismos de comunicação</a:t>
            </a:r>
            <a:endParaRPr b="0"/>
          </a:p>
          <a:p>
            <a:pPr indent="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/>
              <a:t>NÃO VERBAL</a:t>
            </a:r>
            <a:endParaRPr i="1"/>
          </a:p>
          <a:p>
            <a:pPr indent="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Smartphone como Display</a:t>
            </a:r>
            <a:endParaRPr b="0"/>
          </a:p>
        </p:txBody>
      </p:sp>
      <p:sp>
        <p:nvSpPr>
          <p:cNvPr id="943" name="Google Shape;943;g1339e57c8e1_0_1683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944" name="Google Shape;944;g1339e57c8e1_0_1683"/>
          <p:cNvSpPr txBox="1"/>
          <p:nvPr>
            <p:ph idx="1" type="body"/>
          </p:nvPr>
        </p:nvSpPr>
        <p:spPr>
          <a:xfrm>
            <a:off x="0" y="4883550"/>
            <a:ext cx="4434000" cy="44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"/>
              </a:spcBef>
              <a:spcAft>
                <a:spcPts val="0"/>
              </a:spcAft>
              <a:buNone/>
            </a:pPr>
            <a:r>
              <a:rPr b="0" lang="en-US" sz="1200"/>
              <a:t>* PLA - Termoplástico biodegradável</a:t>
            </a:r>
            <a:endParaRPr b="0" sz="1200"/>
          </a:p>
        </p:txBody>
      </p:sp>
      <p:pic>
        <p:nvPicPr>
          <p:cNvPr id="945" name="Google Shape;945;g1339e57c8e1_0_1683"/>
          <p:cNvPicPr preferRelativeResize="0"/>
          <p:nvPr/>
        </p:nvPicPr>
        <p:blipFill rotWithShape="1">
          <a:blip r:embed="rId3">
            <a:alphaModFix/>
          </a:blip>
          <a:srcRect b="4699" l="0" r="0" t="3506"/>
          <a:stretch/>
        </p:blipFill>
        <p:spPr>
          <a:xfrm>
            <a:off x="7660575" y="1182425"/>
            <a:ext cx="2160650" cy="3918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46" name="Google Shape;946;g1339e57c8e1_0_1683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339e57c8e1_0_1693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(Segunda versão)</a:t>
            </a:r>
            <a:endParaRPr b="0"/>
          </a:p>
        </p:txBody>
      </p:sp>
      <p:sp>
        <p:nvSpPr>
          <p:cNvPr id="953" name="Google Shape;953;g1339e57c8e1_0_1693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954" name="Google Shape;954;g1339e57c8e1_0_16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00" y="941100"/>
            <a:ext cx="4952326" cy="266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g1339e57c8e1_0_16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0925" y="2581376"/>
            <a:ext cx="4604326" cy="24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g1339e57c8e1_0_1693"/>
          <p:cNvSpPr txBox="1"/>
          <p:nvPr>
            <p:ph idx="1" type="body"/>
          </p:nvPr>
        </p:nvSpPr>
        <p:spPr>
          <a:xfrm>
            <a:off x="5436088" y="5044575"/>
            <a:ext cx="4434000" cy="2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"/>
              </a:spcBef>
              <a:spcAft>
                <a:spcPts val="0"/>
              </a:spcAft>
              <a:buNone/>
            </a:pPr>
            <a:r>
              <a:rPr b="0" lang="en-US" sz="1200"/>
              <a:t>(b)	Projeto dos olhos do robô no software </a:t>
            </a:r>
            <a:r>
              <a:rPr b="0" i="1" lang="en-US" sz="1200"/>
              <a:t>Unity 3D</a:t>
            </a:r>
            <a:endParaRPr b="0" i="1" sz="1200"/>
          </a:p>
        </p:txBody>
      </p:sp>
      <p:sp>
        <p:nvSpPr>
          <p:cNvPr id="957" name="Google Shape;957;g1339e57c8e1_0_1693"/>
          <p:cNvSpPr txBox="1"/>
          <p:nvPr>
            <p:ph idx="1" type="body"/>
          </p:nvPr>
        </p:nvSpPr>
        <p:spPr>
          <a:xfrm>
            <a:off x="479850" y="3609450"/>
            <a:ext cx="4434000" cy="25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ctr">
              <a:spcBef>
                <a:spcPts val="75"/>
              </a:spcBef>
              <a:spcAft>
                <a:spcPts val="0"/>
              </a:spcAft>
              <a:buSzPts val="1200"/>
              <a:buAutoNum type="alphaLcParenBoth"/>
            </a:pPr>
            <a:r>
              <a:rPr b="0" lang="en-US" sz="1200"/>
              <a:t>Projeto do corpo do robô no software </a:t>
            </a:r>
            <a:r>
              <a:rPr b="0" i="1" lang="en-US" sz="1200"/>
              <a:t>Blender</a:t>
            </a:r>
            <a:endParaRPr b="0" i="1" sz="1200"/>
          </a:p>
        </p:txBody>
      </p:sp>
      <p:sp>
        <p:nvSpPr>
          <p:cNvPr id="958" name="Google Shape;958;g1339e57c8e1_0_1693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339e57c8e1_0_1704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(Segunda versão)</a:t>
            </a:r>
            <a:endParaRPr b="0"/>
          </a:p>
        </p:txBody>
      </p:sp>
      <p:sp>
        <p:nvSpPr>
          <p:cNvPr id="965" name="Google Shape;965;g1339e57c8e1_0_1704"/>
          <p:cNvSpPr txBox="1"/>
          <p:nvPr>
            <p:ph idx="1" type="body"/>
          </p:nvPr>
        </p:nvSpPr>
        <p:spPr>
          <a:xfrm>
            <a:off x="0" y="1307800"/>
            <a:ext cx="7911000" cy="33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457200" rtl="0" algn="l"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Dois novos mecanismos de comunicação </a:t>
            </a:r>
            <a:r>
              <a:rPr lang="en-US"/>
              <a:t>NÃO VERBAL</a:t>
            </a:r>
            <a:endParaRPr/>
          </a:p>
          <a:p>
            <a:pPr indent="-3365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■"/>
            </a:pPr>
            <a:r>
              <a:rPr b="1" lang="en-US" sz="1700">
                <a:solidFill>
                  <a:schemeClr val="dk2"/>
                </a:solidFill>
              </a:rPr>
              <a:t>Olhos</a:t>
            </a:r>
            <a:endParaRPr b="1" sz="1700">
              <a:solidFill>
                <a:schemeClr val="dk2"/>
              </a:solidFill>
            </a:endParaRPr>
          </a:p>
          <a:p>
            <a:pPr indent="-3365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■"/>
            </a:pPr>
            <a:r>
              <a:rPr b="1" lang="en-US" sz="1700">
                <a:solidFill>
                  <a:schemeClr val="dk2"/>
                </a:solidFill>
              </a:rPr>
              <a:t>Movimentação da cabeça</a:t>
            </a:r>
            <a:endParaRPr b="1" sz="1700">
              <a:solidFill>
                <a:schemeClr val="dk2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Uso dos LEDs</a:t>
            </a:r>
            <a:endParaRPr b="0"/>
          </a:p>
          <a:p>
            <a:pPr indent="0" lvl="0" marL="457200" rtl="0" algn="l"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Upgrade</a:t>
            </a:r>
            <a:r>
              <a:rPr b="0" lang="en-US"/>
              <a:t> do Raspberry PI 3 para a versão 4</a:t>
            </a:r>
            <a:endParaRPr b="0"/>
          </a:p>
        </p:txBody>
      </p:sp>
      <p:sp>
        <p:nvSpPr>
          <p:cNvPr id="966" name="Google Shape;966;g1339e57c8e1_0_1704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967" name="Google Shape;967;g1339e57c8e1_0_1704"/>
          <p:cNvPicPr preferRelativeResize="0"/>
          <p:nvPr/>
        </p:nvPicPr>
        <p:blipFill rotWithShape="1">
          <a:blip r:embed="rId3">
            <a:alphaModFix/>
          </a:blip>
          <a:srcRect b="4699" l="0" r="0" t="3506"/>
          <a:stretch/>
        </p:blipFill>
        <p:spPr>
          <a:xfrm>
            <a:off x="7762425" y="1372200"/>
            <a:ext cx="1974350" cy="358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68" name="Google Shape;968;g1339e57c8e1_0_1704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339e57c8e1_0_1713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(Terceira versão)</a:t>
            </a:r>
            <a:endParaRPr b="0"/>
          </a:p>
        </p:txBody>
      </p:sp>
      <p:sp>
        <p:nvSpPr>
          <p:cNvPr id="975" name="Google Shape;975;g1339e57c8e1_0_1713"/>
          <p:cNvSpPr txBox="1"/>
          <p:nvPr>
            <p:ph idx="1" type="body"/>
          </p:nvPr>
        </p:nvSpPr>
        <p:spPr>
          <a:xfrm>
            <a:off x="116950" y="1155400"/>
            <a:ext cx="6977400" cy="330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457200" rtl="0" algn="l"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Projetado no software </a:t>
            </a:r>
            <a:r>
              <a:rPr lang="en-US"/>
              <a:t>Blender</a:t>
            </a:r>
            <a:endParaRPr/>
          </a:p>
          <a:p>
            <a:pPr indent="0" lvl="0" marL="457200" rtl="0" algn="l"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Fabricada em fibra de vidro</a:t>
            </a:r>
            <a:endParaRPr b="0"/>
          </a:p>
          <a:p>
            <a:pPr indent="0" lvl="0" marL="457200" rtl="0" algn="l"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Herda todas as características </a:t>
            </a:r>
            <a:r>
              <a:rPr b="0" i="1" lang="en-US"/>
              <a:t>funcionais</a:t>
            </a:r>
            <a:r>
              <a:rPr b="0" lang="en-US"/>
              <a:t> e de </a:t>
            </a:r>
            <a:r>
              <a:rPr b="0" i="1" lang="en-US"/>
              <a:t>hardware</a:t>
            </a:r>
            <a:endParaRPr i="1"/>
          </a:p>
          <a:p>
            <a:pPr indent="0" lvl="0" marL="457200" rtl="0" algn="l"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Design </a:t>
            </a:r>
            <a:r>
              <a:rPr lang="en-US"/>
              <a:t>antropomórfico</a:t>
            </a:r>
            <a:r>
              <a:rPr b="0" lang="en-US"/>
              <a:t> (</a:t>
            </a:r>
            <a:r>
              <a:rPr b="0" i="1" lang="en-US"/>
              <a:t>pernas</a:t>
            </a:r>
            <a:r>
              <a:rPr b="0" lang="en-US"/>
              <a:t> e </a:t>
            </a:r>
            <a:r>
              <a:rPr b="0" i="1" lang="en-US"/>
              <a:t>braços</a:t>
            </a:r>
            <a:r>
              <a:rPr b="0" lang="en-US"/>
              <a:t>)</a:t>
            </a:r>
            <a:endParaRPr b="0"/>
          </a:p>
        </p:txBody>
      </p:sp>
      <p:sp>
        <p:nvSpPr>
          <p:cNvPr id="976" name="Google Shape;976;g1339e57c8e1_0_1713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977" name="Google Shape;977;g1339e57c8e1_0_17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1650" y="1226898"/>
            <a:ext cx="2549575" cy="3873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78" name="Google Shape;978;g1339e57c8e1_0_1713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339e57c8e1_0_1722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(Versão atual)</a:t>
            </a:r>
            <a:endParaRPr b="0"/>
          </a:p>
        </p:txBody>
      </p:sp>
      <p:sp>
        <p:nvSpPr>
          <p:cNvPr id="985" name="Google Shape;985;g1339e57c8e1_0_1722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986" name="Google Shape;986;g1339e57c8e1_0_1722"/>
          <p:cNvSpPr txBox="1"/>
          <p:nvPr>
            <p:ph idx="1" type="body"/>
          </p:nvPr>
        </p:nvSpPr>
        <p:spPr>
          <a:xfrm>
            <a:off x="3777700" y="1253950"/>
            <a:ext cx="5522400" cy="172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E.V.A</a:t>
            </a:r>
            <a:r>
              <a:rPr b="0" lang="en-US"/>
              <a:t> (</a:t>
            </a:r>
            <a:r>
              <a:rPr b="0" i="1" lang="en-US"/>
              <a:t>Embodied Voice Assistant</a:t>
            </a:r>
            <a:r>
              <a:rPr b="0" lang="en-US"/>
              <a:t>)</a:t>
            </a:r>
            <a:endParaRPr b="0"/>
          </a:p>
          <a:p>
            <a:pPr indent="0" lvl="0" marL="457200" rtl="0" algn="l"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Projeto de robótica </a:t>
            </a:r>
            <a:r>
              <a:rPr b="0" i="1" lang="en-US"/>
              <a:t>open-source</a:t>
            </a:r>
            <a:endParaRPr b="0" i="1"/>
          </a:p>
          <a:p>
            <a:pPr indent="0" lvl="0" marL="457200" rtl="0" algn="l"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Pesquisa em Interação Humano-Robô</a:t>
            </a:r>
            <a:endParaRPr b="0"/>
          </a:p>
          <a:p>
            <a:pPr indent="0" lvl="0" marL="457200" rtl="0" algn="l"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Corpo impresso em </a:t>
            </a:r>
            <a:r>
              <a:rPr lang="en-US"/>
              <a:t>3D</a:t>
            </a:r>
            <a:r>
              <a:rPr b="0" lang="en-US"/>
              <a:t> (PLA)</a:t>
            </a:r>
            <a:endParaRPr b="0"/>
          </a:p>
          <a:p>
            <a:pPr indent="0" lvl="0" marL="457200" rtl="0" algn="l"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-355600" lvl="0" marL="457200" rtl="0" algn="l"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Arquivos do repositório do </a:t>
            </a:r>
            <a:r>
              <a:rPr lang="en-US"/>
              <a:t>EVA</a:t>
            </a:r>
            <a:endParaRPr/>
          </a:p>
        </p:txBody>
      </p:sp>
      <p:sp>
        <p:nvSpPr>
          <p:cNvPr id="987" name="Google Shape;987;g1339e57c8e1_0_1722"/>
          <p:cNvSpPr txBox="1"/>
          <p:nvPr>
            <p:ph idx="1" type="body"/>
          </p:nvPr>
        </p:nvSpPr>
        <p:spPr>
          <a:xfrm>
            <a:off x="5029000" y="4930975"/>
            <a:ext cx="3019800" cy="27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"/>
              </a:spcBef>
              <a:spcAft>
                <a:spcPts val="0"/>
              </a:spcAft>
              <a:buNone/>
            </a:pPr>
            <a:r>
              <a:rPr b="0" lang="en-US" sz="1200" u="sng">
                <a:solidFill>
                  <a:schemeClr val="hlink"/>
                </a:solidFill>
                <a:hlinkClick r:id="rId3"/>
              </a:rPr>
              <a:t>https://github.com/eva-social-robot</a:t>
            </a:r>
            <a:endParaRPr b="0" sz="1200"/>
          </a:p>
        </p:txBody>
      </p:sp>
      <p:pic>
        <p:nvPicPr>
          <p:cNvPr id="988" name="Google Shape;988;g1339e57c8e1_0_17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075" y="1046026"/>
            <a:ext cx="2634952" cy="4163950"/>
          </a:xfrm>
          <a:prstGeom prst="rect">
            <a:avLst/>
          </a:prstGeom>
          <a:noFill/>
          <a:ln cap="flat" cmpd="sng" w="1905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89" name="Google Shape;989;g1339e57c8e1_0_17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2920">
            <a:off x="1036859" y="1745889"/>
            <a:ext cx="1330640" cy="709089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g1339e57c8e1_0_1722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1339e57c8e1_0_1733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(Versão atual)</a:t>
            </a:r>
            <a:endParaRPr b="0"/>
          </a:p>
        </p:txBody>
      </p:sp>
      <p:sp>
        <p:nvSpPr>
          <p:cNvPr id="997" name="Google Shape;997;g1339e57c8e1_0_1733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998" name="Google Shape;998;g1339e57c8e1_0_1733"/>
          <p:cNvSpPr txBox="1"/>
          <p:nvPr>
            <p:ph idx="1" type="body"/>
          </p:nvPr>
        </p:nvSpPr>
        <p:spPr>
          <a:xfrm>
            <a:off x="3130750" y="960250"/>
            <a:ext cx="3898500" cy="82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 u="sng"/>
          </a:p>
          <a:p>
            <a:pPr indent="0" lvl="0" marL="0" rtl="0" algn="l">
              <a:spcBef>
                <a:spcPts val="75"/>
              </a:spcBef>
              <a:spcAft>
                <a:spcPts val="0"/>
              </a:spcAft>
              <a:buNone/>
            </a:pPr>
            <a:r>
              <a:rPr b="0" lang="en-US" u="sng"/>
              <a:t>Arquivos para Impressão </a:t>
            </a:r>
            <a:r>
              <a:rPr lang="en-US" u="sng"/>
              <a:t>3D</a:t>
            </a:r>
            <a:endParaRPr u="sng"/>
          </a:p>
          <a:p>
            <a:pPr indent="0" lvl="0" marL="0" rtl="0" algn="l"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 u="sng"/>
          </a:p>
        </p:txBody>
      </p:sp>
      <p:pic>
        <p:nvPicPr>
          <p:cNvPr id="999" name="Google Shape;999;g1339e57c8e1_0_1733" title="giro_cabeca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212" y="2010850"/>
            <a:ext cx="3831175" cy="2883691"/>
          </a:xfrm>
          <a:prstGeom prst="rect">
            <a:avLst/>
          </a:prstGeom>
          <a:noFill/>
          <a:ln cap="flat" cmpd="sng" w="1905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00" name="Google Shape;1000;g1339e57c8e1_0_1733" title="giro_corpo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5249" y="2010852"/>
            <a:ext cx="3831175" cy="2883691"/>
          </a:xfrm>
          <a:prstGeom prst="rect">
            <a:avLst/>
          </a:prstGeom>
          <a:noFill/>
          <a:ln cap="flat" cmpd="sng" w="1905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1" name="Google Shape;1001;g1339e57c8e1_0_1733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2" name="Google Shape;1002;g1339e57c8e1_0_1733"/>
          <p:cNvSpPr txBox="1"/>
          <p:nvPr/>
        </p:nvSpPr>
        <p:spPr>
          <a:xfrm>
            <a:off x="606200" y="4894550"/>
            <a:ext cx="3831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u="sng">
                <a:solidFill>
                  <a:schemeClr val="hlink"/>
                </a:solidFill>
                <a:hlinkClick r:id="rId7"/>
              </a:rPr>
              <a:t>https://drive.google.com/file/d/1h2tICJFuZuRUTdxE2Z4AINZzlJNegEk5/view?usp=sharing</a:t>
            </a:r>
            <a:endParaRPr sz="700"/>
          </a:p>
        </p:txBody>
      </p:sp>
      <p:sp>
        <p:nvSpPr>
          <p:cNvPr id="1003" name="Google Shape;1003;g1339e57c8e1_0_1733"/>
          <p:cNvSpPr txBox="1"/>
          <p:nvPr/>
        </p:nvSpPr>
        <p:spPr>
          <a:xfrm>
            <a:off x="5685188" y="4894550"/>
            <a:ext cx="3831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u="sng">
                <a:solidFill>
                  <a:schemeClr val="hlink"/>
                </a:solidFill>
                <a:hlinkClick r:id="rId8"/>
              </a:rPr>
              <a:t>https://drive.google.com/file/d/1WJmpCMm6yrY3rnzI8-obtPJUGBIQZt4R/view?usp=sharing</a:t>
            </a:r>
            <a:endParaRPr sz="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1d2d135963_2_16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656" name="Google Shape;656;g11d2d135963_2_16"/>
          <p:cNvSpPr txBox="1"/>
          <p:nvPr>
            <p:ph idx="1" type="body"/>
          </p:nvPr>
        </p:nvSpPr>
        <p:spPr>
          <a:xfrm>
            <a:off x="407872" y="1136686"/>
            <a:ext cx="9173450" cy="3005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❖"/>
            </a:pPr>
            <a:r>
              <a:rPr b="0" lang="en-US" sz="1500"/>
              <a:t>A Robótica é considerada uma área multidisciplinar que utiliza os conhecimentos de outras ciências,  tais como a Engenharia Mecânica, Engenharia Elétrica e Inteligência Artificial. Basicamente, a robótica estuda a elaboração, montagem e programação de robôs para execução de tarefas de forma automática (Giglio et.al, 2017). 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  <a:p>
            <a:pPr indent="0" lvl="0" marL="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</p:txBody>
      </p:sp>
      <p:sp>
        <p:nvSpPr>
          <p:cNvPr id="657" name="Google Shape;657;g11d2d135963_2_16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Introdução</a:t>
            </a:r>
            <a:endParaRPr/>
          </a:p>
        </p:txBody>
      </p:sp>
      <p:sp>
        <p:nvSpPr>
          <p:cNvPr id="658" name="Google Shape;658;g11d2d135963_2_16"/>
          <p:cNvSpPr txBox="1"/>
          <p:nvPr/>
        </p:nvSpPr>
        <p:spPr>
          <a:xfrm>
            <a:off x="1319633" y="5503007"/>
            <a:ext cx="76155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 Luzia de Melo – Robôs Socialmente Assistivos: Desenvolvendo Sessões de </a:t>
            </a:r>
            <a:r>
              <a:rPr b="0" i="0" lang="en-US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Terapia Multissensorial com o Robô EVA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1339e57c8e1_0_1743"/>
          <p:cNvSpPr txBox="1"/>
          <p:nvPr>
            <p:ph idx="1" type="subTitle"/>
          </p:nvPr>
        </p:nvSpPr>
        <p:spPr>
          <a:xfrm>
            <a:off x="3342100" y="2305375"/>
            <a:ext cx="34758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Perguntas?</a:t>
            </a:r>
            <a:endParaRPr b="1" sz="4000"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1339e57c8e1_0_1748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1016" name="Google Shape;1016;g1339e57c8e1_0_1748"/>
          <p:cNvSpPr txBox="1"/>
          <p:nvPr>
            <p:ph idx="1" type="subTitle"/>
          </p:nvPr>
        </p:nvSpPr>
        <p:spPr>
          <a:xfrm>
            <a:off x="2083300" y="2571750"/>
            <a:ext cx="5869800" cy="64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20"/>
              </a:spcBef>
              <a:spcAft>
                <a:spcPts val="0"/>
              </a:spcAft>
              <a:buNone/>
            </a:pPr>
            <a:r>
              <a:rPr lang="en-US" sz="3000"/>
              <a:t>Arquitetura do Robô EVA</a:t>
            </a:r>
            <a:endParaRPr sz="3000"/>
          </a:p>
          <a:p>
            <a:pPr indent="0" lvl="0" marL="0" rtl="0" algn="ctr">
              <a:spcBef>
                <a:spcPts val="420"/>
              </a:spcBef>
              <a:spcAft>
                <a:spcPts val="0"/>
              </a:spcAft>
              <a:buNone/>
            </a:pPr>
            <a:r>
              <a:rPr b="0" lang="en-US" sz="2000"/>
              <a:t>(Componentes de Hardware)</a:t>
            </a:r>
            <a:endParaRPr b="0" sz="2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1339e57c8e1_0_1754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(Versão atual)</a:t>
            </a:r>
            <a:endParaRPr b="0"/>
          </a:p>
        </p:txBody>
      </p:sp>
      <p:sp>
        <p:nvSpPr>
          <p:cNvPr id="1023" name="Google Shape;1023;g1339e57c8e1_0_1754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024" name="Google Shape;1024;g1339e57c8e1_0_1754"/>
          <p:cNvSpPr txBox="1"/>
          <p:nvPr>
            <p:ph idx="1" type="body"/>
          </p:nvPr>
        </p:nvSpPr>
        <p:spPr>
          <a:xfrm>
            <a:off x="2234075" y="1406400"/>
            <a:ext cx="5522400" cy="172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Tela de toque de </a:t>
            </a:r>
            <a:r>
              <a:rPr lang="en-US"/>
              <a:t>5.5</a:t>
            </a:r>
            <a:r>
              <a:rPr b="0" lang="en-US"/>
              <a:t> de polegadas</a:t>
            </a:r>
            <a:endParaRPr b="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Raspberry PI 4</a:t>
            </a:r>
            <a:endParaRPr b="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Placa </a:t>
            </a:r>
            <a:r>
              <a:rPr lang="en-US"/>
              <a:t>ArbotiX-M</a:t>
            </a:r>
            <a:endParaRPr b="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Dois servomotores </a:t>
            </a:r>
            <a:r>
              <a:rPr b="0" i="1" lang="en-US"/>
              <a:t>Dynamixel</a:t>
            </a:r>
            <a:r>
              <a:rPr b="0" lang="en-US"/>
              <a:t> AX12A</a:t>
            </a:r>
            <a:endParaRPr b="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Caixa de som bluetooth</a:t>
            </a:r>
            <a:endParaRPr b="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Placa </a:t>
            </a:r>
            <a:r>
              <a:rPr b="0" i="1" lang="en-US"/>
              <a:t>Matrix Voice</a:t>
            </a:r>
            <a:endParaRPr b="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Webcam</a:t>
            </a:r>
            <a:endParaRPr b="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Lâmpada Inteligente Xiaomi</a:t>
            </a:r>
            <a:endParaRPr b="0"/>
          </a:p>
        </p:txBody>
      </p:sp>
      <p:sp>
        <p:nvSpPr>
          <p:cNvPr id="1025" name="Google Shape;1025;g1339e57c8e1_0_1754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1339e57c8e1_0_1762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 sz="2000"/>
              <a:t>(Componentes de Hardware)</a:t>
            </a:r>
            <a:endParaRPr b="0" sz="2000"/>
          </a:p>
        </p:txBody>
      </p:sp>
      <p:sp>
        <p:nvSpPr>
          <p:cNvPr id="1032" name="Google Shape;1032;g1339e57c8e1_0_1762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033" name="Google Shape;1033;g1339e57c8e1_0_17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92661"/>
            <a:ext cx="8478025" cy="4263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g1339e57c8e1_0_1762"/>
          <p:cNvSpPr/>
          <p:nvPr/>
        </p:nvSpPr>
        <p:spPr>
          <a:xfrm>
            <a:off x="8130325" y="2630363"/>
            <a:ext cx="963000" cy="788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1</a:t>
            </a:r>
            <a:endParaRPr b="1" sz="2000"/>
          </a:p>
        </p:txBody>
      </p:sp>
      <p:sp>
        <p:nvSpPr>
          <p:cNvPr id="1035" name="Google Shape;1035;g1339e57c8e1_0_1762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339e57c8e1_0_1771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 sz="2000"/>
              <a:t>(Componentes de Hardware)</a:t>
            </a:r>
            <a:endParaRPr b="0" sz="2000"/>
          </a:p>
        </p:txBody>
      </p:sp>
      <p:sp>
        <p:nvSpPr>
          <p:cNvPr id="1042" name="Google Shape;1042;g1339e57c8e1_0_1771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043" name="Google Shape;1043;g1339e57c8e1_0_17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92661"/>
            <a:ext cx="8478025" cy="4263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g1339e57c8e1_0_1771"/>
          <p:cNvSpPr/>
          <p:nvPr/>
        </p:nvSpPr>
        <p:spPr>
          <a:xfrm rot="-3599927">
            <a:off x="4025340" y="4561869"/>
            <a:ext cx="848369" cy="788422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2</a:t>
            </a:r>
            <a:endParaRPr b="1" sz="2000"/>
          </a:p>
        </p:txBody>
      </p:sp>
      <p:sp>
        <p:nvSpPr>
          <p:cNvPr id="1045" name="Google Shape;1045;g1339e57c8e1_0_1771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1339e57c8e1_0_1780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 sz="2000"/>
              <a:t>(Componentes de Hardware)</a:t>
            </a:r>
            <a:endParaRPr b="0" sz="2000"/>
          </a:p>
        </p:txBody>
      </p:sp>
      <p:sp>
        <p:nvSpPr>
          <p:cNvPr id="1052" name="Google Shape;1052;g1339e57c8e1_0_1780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053" name="Google Shape;1053;g1339e57c8e1_0_17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92661"/>
            <a:ext cx="8478025" cy="4263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g1339e57c8e1_0_1780"/>
          <p:cNvSpPr/>
          <p:nvPr/>
        </p:nvSpPr>
        <p:spPr>
          <a:xfrm rot="-2700849">
            <a:off x="1520302" y="1221133"/>
            <a:ext cx="858498" cy="66164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3</a:t>
            </a:r>
            <a:endParaRPr b="1" sz="2000"/>
          </a:p>
        </p:txBody>
      </p:sp>
      <p:sp>
        <p:nvSpPr>
          <p:cNvPr id="1055" name="Google Shape;1055;g1339e57c8e1_0_1780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1339e57c8e1_0_1789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 sz="2000"/>
              <a:t>(Componentes de Hardware)</a:t>
            </a:r>
            <a:endParaRPr b="0" sz="2000"/>
          </a:p>
        </p:txBody>
      </p:sp>
      <p:sp>
        <p:nvSpPr>
          <p:cNvPr id="1062" name="Google Shape;1062;g1339e57c8e1_0_1789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063" name="Google Shape;1063;g1339e57c8e1_0_17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92661"/>
            <a:ext cx="8478025" cy="4263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4" name="Google Shape;1064;g1339e57c8e1_0_1789"/>
          <p:cNvSpPr/>
          <p:nvPr/>
        </p:nvSpPr>
        <p:spPr>
          <a:xfrm rot="-1799969">
            <a:off x="1617116" y="4544749"/>
            <a:ext cx="963015" cy="788422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4</a:t>
            </a:r>
            <a:endParaRPr b="1" sz="2000"/>
          </a:p>
        </p:txBody>
      </p:sp>
      <p:sp>
        <p:nvSpPr>
          <p:cNvPr id="1065" name="Google Shape;1065;g1339e57c8e1_0_1789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1339e57c8e1_0_1798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 sz="2000"/>
              <a:t>(Componentes de Hardware)</a:t>
            </a:r>
            <a:endParaRPr b="0" sz="2000"/>
          </a:p>
        </p:txBody>
      </p:sp>
      <p:sp>
        <p:nvSpPr>
          <p:cNvPr id="1072" name="Google Shape;1072;g1339e57c8e1_0_1798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073" name="Google Shape;1073;g1339e57c8e1_0_17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92661"/>
            <a:ext cx="8478025" cy="4263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g1339e57c8e1_0_1798"/>
          <p:cNvSpPr/>
          <p:nvPr/>
        </p:nvSpPr>
        <p:spPr>
          <a:xfrm rot="-3600031">
            <a:off x="8475125" y="4392332"/>
            <a:ext cx="963015" cy="788422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5</a:t>
            </a:r>
            <a:endParaRPr b="1" sz="2000"/>
          </a:p>
        </p:txBody>
      </p:sp>
      <p:sp>
        <p:nvSpPr>
          <p:cNvPr id="1075" name="Google Shape;1075;g1339e57c8e1_0_1798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339e57c8e1_0_1807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 sz="2000"/>
              <a:t>(Componentes de Hardware)</a:t>
            </a:r>
            <a:endParaRPr b="0" sz="2000"/>
          </a:p>
        </p:txBody>
      </p:sp>
      <p:sp>
        <p:nvSpPr>
          <p:cNvPr id="1082" name="Google Shape;1082;g1339e57c8e1_0_1807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083" name="Google Shape;1083;g1339e57c8e1_0_18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92661"/>
            <a:ext cx="8478025" cy="4263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g1339e57c8e1_0_1807"/>
          <p:cNvSpPr/>
          <p:nvPr/>
        </p:nvSpPr>
        <p:spPr>
          <a:xfrm rot="3600031">
            <a:off x="1921902" y="4163735"/>
            <a:ext cx="963015" cy="788422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6</a:t>
            </a:r>
            <a:endParaRPr b="1" sz="2000"/>
          </a:p>
        </p:txBody>
      </p:sp>
      <p:sp>
        <p:nvSpPr>
          <p:cNvPr id="1085" name="Google Shape;1085;g1339e57c8e1_0_1807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1339e57c8e1_0_1816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 sz="2000"/>
              <a:t>(Componentes de Hardware)</a:t>
            </a:r>
            <a:endParaRPr b="0" sz="2000"/>
          </a:p>
        </p:txBody>
      </p:sp>
      <p:sp>
        <p:nvSpPr>
          <p:cNvPr id="1092" name="Google Shape;1092;g1339e57c8e1_0_1816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093" name="Google Shape;1093;g1339e57c8e1_0_18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92661"/>
            <a:ext cx="8478025" cy="4263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g1339e57c8e1_0_1816"/>
          <p:cNvSpPr/>
          <p:nvPr/>
        </p:nvSpPr>
        <p:spPr>
          <a:xfrm>
            <a:off x="6489200" y="858650"/>
            <a:ext cx="802500" cy="746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/>
              <a:t>7</a:t>
            </a:r>
            <a:endParaRPr b="1" sz="2000"/>
          </a:p>
        </p:txBody>
      </p:sp>
      <p:sp>
        <p:nvSpPr>
          <p:cNvPr id="1095" name="Google Shape;1095;g1339e57c8e1_0_1816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1d2d135963_2_24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Introdução</a:t>
            </a:r>
            <a:endParaRPr/>
          </a:p>
        </p:txBody>
      </p:sp>
      <p:sp>
        <p:nvSpPr>
          <p:cNvPr id="665" name="Google Shape;665;g11d2d135963_2_24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666" name="Google Shape;666;g11d2d135963_2_24"/>
          <p:cNvSpPr txBox="1"/>
          <p:nvPr>
            <p:ph idx="1" type="body"/>
          </p:nvPr>
        </p:nvSpPr>
        <p:spPr>
          <a:xfrm>
            <a:off x="314447" y="988565"/>
            <a:ext cx="9030300" cy="18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❖"/>
            </a:pPr>
            <a:r>
              <a:rPr b="0" lang="en-US" sz="1500"/>
              <a:t>Robôs Socialmente Assistivos (SARs ) pertencem um novo campo da robótica que compreende uma classe de robôs definida pela interseção entre a classe de robôs assistivos (assistência ao usuário) e a classe de robôs sociais interativos (interação social e não física). 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</p:txBody>
      </p:sp>
      <p:sp>
        <p:nvSpPr>
          <p:cNvPr id="667" name="Google Shape;667;g11d2d135963_2_24"/>
          <p:cNvSpPr txBox="1"/>
          <p:nvPr/>
        </p:nvSpPr>
        <p:spPr>
          <a:xfrm>
            <a:off x="1319633" y="5503007"/>
            <a:ext cx="76155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 Luzia de Melo – Robôs Socialmente Assistivos: Desenvolvendo Sessões de </a:t>
            </a:r>
            <a:r>
              <a:rPr b="0" i="0" lang="en-US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Terapia Multissensorial com o Robô EVA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1339e57c8e1_0_1825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 sz="2000"/>
              <a:t>(Componentes de Hardware)</a:t>
            </a:r>
            <a:endParaRPr b="0" sz="2000"/>
          </a:p>
        </p:txBody>
      </p:sp>
      <p:sp>
        <p:nvSpPr>
          <p:cNvPr id="1102" name="Google Shape;1102;g1339e57c8e1_0_1825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103" name="Google Shape;1103;g1339e57c8e1_0_18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892661"/>
            <a:ext cx="8478025" cy="4263814"/>
          </a:xfrm>
          <a:prstGeom prst="rect">
            <a:avLst/>
          </a:prstGeom>
          <a:noFill/>
          <a:ln>
            <a:noFill/>
          </a:ln>
        </p:spPr>
      </p:pic>
      <p:sp>
        <p:nvSpPr>
          <p:cNvPr id="1104" name="Google Shape;1104;g1339e57c8e1_0_1825"/>
          <p:cNvSpPr/>
          <p:nvPr/>
        </p:nvSpPr>
        <p:spPr>
          <a:xfrm>
            <a:off x="3716150" y="654755"/>
            <a:ext cx="802200" cy="647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/>
              <a:t>8</a:t>
            </a:r>
            <a:endParaRPr b="1" sz="2100"/>
          </a:p>
        </p:txBody>
      </p:sp>
      <p:sp>
        <p:nvSpPr>
          <p:cNvPr id="1105" name="Google Shape;1105;g1339e57c8e1_0_1825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1339e57c8e1_0_1834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2" name="Google Shape;1112;g1339e57c8e1_0_1834"/>
          <p:cNvSpPr txBox="1"/>
          <p:nvPr>
            <p:ph idx="2" type="body"/>
          </p:nvPr>
        </p:nvSpPr>
        <p:spPr>
          <a:xfrm>
            <a:off x="632200" y="4927600"/>
            <a:ext cx="8432700" cy="489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360"/>
              </a:spcBef>
              <a:spcAft>
                <a:spcPts val="0"/>
              </a:spcAft>
              <a:buNone/>
            </a:pPr>
            <a:r>
              <a:rPr b="0" lang="en-US" sz="1200">
                <a:latin typeface="Verdana"/>
                <a:ea typeface="Verdana"/>
                <a:cs typeface="Verdana"/>
                <a:sym typeface="Verdana"/>
              </a:rPr>
              <a:t>Uma sessão de terapia de estimulação cognitiva com três participantes sendo conduzida pelo robô Eva  [Cruz-Sandoval et al. 2020]</a:t>
            </a:r>
            <a:endParaRPr b="0" sz="12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13" name="Google Shape;1113;g1339e57c8e1_0_18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33" y="838950"/>
            <a:ext cx="8432719" cy="40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g1339e57c8e1_0_1834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 sz="2000"/>
              <a:t>(Outras versões)</a:t>
            </a:r>
            <a:endParaRPr b="0" sz="2000"/>
          </a:p>
        </p:txBody>
      </p:sp>
      <p:sp>
        <p:nvSpPr>
          <p:cNvPr id="1115" name="Google Shape;1115;g1339e57c8e1_0_1834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116" name="Google Shape;1116;g1339e57c8e1_0_1834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1339e57c8e1_0_1844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Robô EVA</a:t>
            </a:r>
            <a:endParaRPr/>
          </a:p>
        </p:txBody>
      </p:sp>
      <p:sp>
        <p:nvSpPr>
          <p:cNvPr id="1123" name="Google Shape;1123;g1339e57c8e1_0_1844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24" name="Google Shape;1124;g1339e57c8e1_0_1844"/>
          <p:cNvGrpSpPr/>
          <p:nvPr/>
        </p:nvGrpSpPr>
        <p:grpSpPr>
          <a:xfrm>
            <a:off x="10303475" y="1968600"/>
            <a:ext cx="2078400" cy="1051725"/>
            <a:chOff x="6836075" y="3979125"/>
            <a:chExt cx="2078400" cy="1051725"/>
          </a:xfrm>
        </p:grpSpPr>
        <p:sp>
          <p:nvSpPr>
            <p:cNvPr id="1125" name="Google Shape;1125;g1339e57c8e1_0_1844"/>
            <p:cNvSpPr txBox="1"/>
            <p:nvPr/>
          </p:nvSpPr>
          <p:spPr>
            <a:xfrm>
              <a:off x="6836075" y="4476750"/>
              <a:ext cx="2078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/>
                <a:t>EAI PervasiveHealth 2021 - 15th EAI International Conference on Pervasive Computing Technologies for Healthcare</a:t>
              </a:r>
              <a:endParaRPr sz="800"/>
            </a:p>
          </p:txBody>
        </p:sp>
        <p:pic>
          <p:nvPicPr>
            <p:cNvPr id="1126" name="Google Shape;1126;g1339e57c8e1_0_18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65227" y="3979125"/>
              <a:ext cx="1893998" cy="554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27" name="Google Shape;1127;g1339e57c8e1_0_1844"/>
          <p:cNvGrpSpPr/>
          <p:nvPr/>
        </p:nvGrpSpPr>
        <p:grpSpPr>
          <a:xfrm>
            <a:off x="2698684" y="4448742"/>
            <a:ext cx="4283887" cy="812138"/>
            <a:chOff x="311135" y="3083708"/>
            <a:chExt cx="6450666" cy="1159368"/>
          </a:xfrm>
        </p:grpSpPr>
        <p:sp>
          <p:nvSpPr>
            <p:cNvPr id="1128" name="Google Shape;1128;g1339e57c8e1_0_1844"/>
            <p:cNvSpPr/>
            <p:nvPr/>
          </p:nvSpPr>
          <p:spPr>
            <a:xfrm>
              <a:off x="374201" y="3141477"/>
              <a:ext cx="6387600" cy="1101600"/>
            </a:xfrm>
            <a:prstGeom prst="rect">
              <a:avLst/>
            </a:prstGeom>
            <a:solidFill>
              <a:srgbClr val="607D8B"/>
            </a:solidFill>
            <a:ln cap="flat" cmpd="sng" w="28575">
              <a:solidFill>
                <a:srgbClr val="607D8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29" name="Google Shape;1129;g1339e57c8e1_0_18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135" y="3083708"/>
              <a:ext cx="6389972" cy="1101702"/>
            </a:xfrm>
            <a:prstGeom prst="rect">
              <a:avLst/>
            </a:prstGeom>
            <a:noFill/>
            <a:ln cap="flat" cmpd="sng" w="28575">
              <a:solidFill>
                <a:srgbClr val="607D8B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1130" name="Google Shape;1130;g1339e57c8e1_0_1844"/>
          <p:cNvSpPr txBox="1"/>
          <p:nvPr>
            <p:ph idx="1" type="body"/>
          </p:nvPr>
        </p:nvSpPr>
        <p:spPr>
          <a:xfrm>
            <a:off x="4018493" y="851850"/>
            <a:ext cx="1644300" cy="6105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2"/>
                </a:solidFill>
              </a:rPr>
              <a:t>EVA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</a:rPr>
              <a:t>[Cruz Sandoval 2020]</a:t>
            </a:r>
            <a:r>
              <a:rPr lang="en-US" sz="16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131" name="Google Shape;1131;g1339e57c8e1_0_1844"/>
          <p:cNvSpPr/>
          <p:nvPr/>
        </p:nvSpPr>
        <p:spPr>
          <a:xfrm>
            <a:off x="4664595" y="1545416"/>
            <a:ext cx="352200" cy="31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ABA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32" name="Google Shape;1132;g1339e57c8e1_0_1844"/>
          <p:cNvSpPr txBox="1"/>
          <p:nvPr>
            <p:ph idx="1" type="body"/>
          </p:nvPr>
        </p:nvSpPr>
        <p:spPr>
          <a:xfrm>
            <a:off x="3870875" y="1948376"/>
            <a:ext cx="1939500" cy="7284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2"/>
                </a:solidFill>
              </a:rPr>
              <a:t>EVA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</a:rPr>
              <a:t>(Extensão)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</a:rPr>
              <a:t>[Mitjans 2020]</a:t>
            </a:r>
            <a:r>
              <a:rPr lang="en-US" sz="1600">
                <a:solidFill>
                  <a:schemeClr val="dk2"/>
                </a:solidFill>
              </a:rPr>
              <a:t> 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133" name="Google Shape;1133;g1339e57c8e1_0_1844"/>
          <p:cNvSpPr txBox="1"/>
          <p:nvPr>
            <p:ph idx="1" type="body"/>
          </p:nvPr>
        </p:nvSpPr>
        <p:spPr>
          <a:xfrm>
            <a:off x="3870875" y="3173856"/>
            <a:ext cx="1939500" cy="812100"/>
          </a:xfrm>
          <a:prstGeom prst="rect">
            <a:avLst/>
          </a:prstGeom>
          <a:solidFill>
            <a:srgbClr val="CCCCCC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2"/>
                </a:solidFill>
              </a:rPr>
              <a:t>EVA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</a:rPr>
              <a:t>(Versão atual)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</a:rPr>
              <a:t>  </a:t>
            </a:r>
            <a:r>
              <a:rPr lang="en-US" sz="1000">
                <a:solidFill>
                  <a:schemeClr val="dk2"/>
                </a:solidFill>
              </a:rPr>
              <a:t>[Rocha et al. 2021]</a:t>
            </a:r>
            <a:r>
              <a:rPr lang="en-US" sz="1900">
                <a:solidFill>
                  <a:schemeClr val="dk2"/>
                </a:solidFill>
              </a:rPr>
              <a:t> 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1134" name="Google Shape;1134;g1339e57c8e1_0_1844"/>
          <p:cNvSpPr/>
          <p:nvPr/>
        </p:nvSpPr>
        <p:spPr>
          <a:xfrm>
            <a:off x="4664595" y="2764308"/>
            <a:ext cx="352200" cy="31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ABA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35" name="Google Shape;1135;g1339e57c8e1_0_1844"/>
          <p:cNvSpPr txBox="1"/>
          <p:nvPr>
            <p:ph idx="1" type="body"/>
          </p:nvPr>
        </p:nvSpPr>
        <p:spPr>
          <a:xfrm>
            <a:off x="365225" y="4458734"/>
            <a:ext cx="1833000" cy="75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</a:rPr>
              <a:t>Efeitos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</a:rPr>
              <a:t>Sensoriais de luz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136" name="Google Shape;1136;g1339e57c8e1_0_1844"/>
          <p:cNvSpPr txBox="1"/>
          <p:nvPr>
            <p:ph idx="1" type="body"/>
          </p:nvPr>
        </p:nvSpPr>
        <p:spPr>
          <a:xfrm>
            <a:off x="7483025" y="4458722"/>
            <a:ext cx="2009400" cy="7527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</a:rPr>
              <a:t>Reconhecimento de Expressões faciais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137" name="Google Shape;1137;g1339e57c8e1_0_1844"/>
          <p:cNvSpPr/>
          <p:nvPr/>
        </p:nvSpPr>
        <p:spPr>
          <a:xfrm>
            <a:off x="4664595" y="4059708"/>
            <a:ext cx="352200" cy="31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BABA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1138" name="Google Shape;1138;g1339e57c8e1_0_1844"/>
          <p:cNvCxnSpPr>
            <a:stCxn id="1129" idx="1"/>
            <a:endCxn id="1135" idx="3"/>
          </p:cNvCxnSpPr>
          <p:nvPr/>
        </p:nvCxnSpPr>
        <p:spPr>
          <a:xfrm flipH="1">
            <a:off x="2198284" y="4834613"/>
            <a:ext cx="500400" cy="600"/>
          </a:xfrm>
          <a:prstGeom prst="bentConnector3">
            <a:avLst>
              <a:gd fmla="val 5000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9" name="Google Shape;1139;g1339e57c8e1_0_1844"/>
          <p:cNvCxnSpPr>
            <a:stCxn id="1129" idx="3"/>
            <a:endCxn id="1136" idx="1"/>
          </p:cNvCxnSpPr>
          <p:nvPr/>
        </p:nvCxnSpPr>
        <p:spPr>
          <a:xfrm>
            <a:off x="6942264" y="4834613"/>
            <a:ext cx="540900" cy="600"/>
          </a:xfrm>
          <a:prstGeom prst="bentConnector3">
            <a:avLst>
              <a:gd fmla="val 4998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0" name="Google Shape;1140;g1339e57c8e1_0_1844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41" name="Google Shape;1141;g1339e57c8e1_0_1844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142" name="Google Shape;1142;g1339e57c8e1_0_1844"/>
          <p:cNvSpPr txBox="1"/>
          <p:nvPr/>
        </p:nvSpPr>
        <p:spPr>
          <a:xfrm>
            <a:off x="5491067" y="5161310"/>
            <a:ext cx="16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[Rocha et al. 2021]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1339e57c8e1_0_1869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9" name="Google Shape;1149;g1339e57c8e1_0_1869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 sz="2000"/>
              <a:t>(Tabela comparativa)</a:t>
            </a:r>
            <a:endParaRPr b="0" sz="2000"/>
          </a:p>
        </p:txBody>
      </p:sp>
      <p:sp>
        <p:nvSpPr>
          <p:cNvPr id="1150" name="Google Shape;1150;g1339e57c8e1_0_1869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151" name="Google Shape;1151;g1339e57c8e1_0_1869"/>
          <p:cNvSpPr txBox="1"/>
          <p:nvPr/>
        </p:nvSpPr>
        <p:spPr>
          <a:xfrm>
            <a:off x="1469675" y="5088534"/>
            <a:ext cx="705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Tabela comparativa entre os modelos do robô </a:t>
            </a:r>
            <a:r>
              <a:rPr b="1"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EVA</a:t>
            </a:r>
            <a:endParaRPr b="1"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52" name="Google Shape;1152;g1339e57c8e1_0_1869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153" name="Google Shape;1153;g1339e57c8e1_0_1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4400" y="914524"/>
            <a:ext cx="7051200" cy="42307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1339e57c8e1_0_1879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1160" name="Google Shape;1160;g1339e57c8e1_0_1879"/>
          <p:cNvSpPr txBox="1"/>
          <p:nvPr>
            <p:ph idx="1" type="subTitle"/>
          </p:nvPr>
        </p:nvSpPr>
        <p:spPr>
          <a:xfrm>
            <a:off x="2083300" y="2571750"/>
            <a:ext cx="5869800" cy="64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20"/>
              </a:spcBef>
              <a:spcAft>
                <a:spcPts val="0"/>
              </a:spcAft>
              <a:buNone/>
            </a:pPr>
            <a:r>
              <a:rPr lang="en-US" sz="3000"/>
              <a:t>Arquitetura do Robô EVA</a:t>
            </a:r>
            <a:endParaRPr sz="3000"/>
          </a:p>
          <a:p>
            <a:pPr indent="0" lvl="0" marL="0" rtl="0" algn="ctr">
              <a:spcBef>
                <a:spcPts val="420"/>
              </a:spcBef>
              <a:spcAft>
                <a:spcPts val="0"/>
              </a:spcAft>
              <a:buNone/>
            </a:pPr>
            <a:r>
              <a:rPr b="0" lang="en-US" sz="2000"/>
              <a:t>(Componentes de Software)</a:t>
            </a:r>
            <a:endParaRPr b="0" sz="2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1339e57c8e1_0_1885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(Componentes de software)</a:t>
            </a:r>
            <a:endParaRPr b="0"/>
          </a:p>
        </p:txBody>
      </p:sp>
      <p:sp>
        <p:nvSpPr>
          <p:cNvPr id="1167" name="Google Shape;1167;g1339e57c8e1_0_1885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168" name="Google Shape;1168;g1339e57c8e1_0_1885"/>
          <p:cNvSpPr txBox="1"/>
          <p:nvPr>
            <p:ph idx="1" type="body"/>
          </p:nvPr>
        </p:nvSpPr>
        <p:spPr>
          <a:xfrm>
            <a:off x="3782950" y="1005504"/>
            <a:ext cx="2594100" cy="6123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Sistema web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69" name="Google Shape;1169;g1339e57c8e1_0_1885"/>
          <p:cNvSpPr txBox="1"/>
          <p:nvPr>
            <p:ph idx="1" type="body"/>
          </p:nvPr>
        </p:nvSpPr>
        <p:spPr>
          <a:xfrm>
            <a:off x="3782950" y="2182475"/>
            <a:ext cx="2594100" cy="7596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Criação de Scripts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0" name="Google Shape;1170;g1339e57c8e1_0_1885"/>
          <p:cNvSpPr txBox="1"/>
          <p:nvPr>
            <p:ph idx="1" type="body"/>
          </p:nvPr>
        </p:nvSpPr>
        <p:spPr>
          <a:xfrm>
            <a:off x="3782950" y="3477875"/>
            <a:ext cx="2594100" cy="5331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MEAN Stack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1" name="Google Shape;1171;g1339e57c8e1_0_1885"/>
          <p:cNvSpPr txBox="1"/>
          <p:nvPr>
            <p:ph idx="1" type="body"/>
          </p:nvPr>
        </p:nvSpPr>
        <p:spPr>
          <a:xfrm>
            <a:off x="887350" y="4697075"/>
            <a:ext cx="1932000" cy="533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MongoDB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2" name="Google Shape;1172;g1339e57c8e1_0_1885"/>
          <p:cNvSpPr txBox="1"/>
          <p:nvPr>
            <p:ph idx="1" type="body"/>
          </p:nvPr>
        </p:nvSpPr>
        <p:spPr>
          <a:xfrm>
            <a:off x="3020950" y="4697075"/>
            <a:ext cx="1932000" cy="533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Express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3" name="Google Shape;1173;g1339e57c8e1_0_1885"/>
          <p:cNvSpPr txBox="1"/>
          <p:nvPr>
            <p:ph idx="1" type="body"/>
          </p:nvPr>
        </p:nvSpPr>
        <p:spPr>
          <a:xfrm>
            <a:off x="5154550" y="4697075"/>
            <a:ext cx="1932000" cy="533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AngularJS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4" name="Google Shape;1174;g1339e57c8e1_0_1885"/>
          <p:cNvSpPr txBox="1"/>
          <p:nvPr>
            <p:ph idx="1" type="body"/>
          </p:nvPr>
        </p:nvSpPr>
        <p:spPr>
          <a:xfrm>
            <a:off x="7288150" y="4697075"/>
            <a:ext cx="1932000" cy="5331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NodeJS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5" name="Google Shape;1175;g1339e57c8e1_0_1885"/>
          <p:cNvSpPr/>
          <p:nvPr/>
        </p:nvSpPr>
        <p:spPr>
          <a:xfrm>
            <a:off x="4875850" y="1724328"/>
            <a:ext cx="408300" cy="365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g1339e57c8e1_0_1885"/>
          <p:cNvSpPr/>
          <p:nvPr/>
        </p:nvSpPr>
        <p:spPr>
          <a:xfrm>
            <a:off x="4875850" y="3039622"/>
            <a:ext cx="408300" cy="365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7" name="Google Shape;1177;g1339e57c8e1_0_1885"/>
          <p:cNvCxnSpPr>
            <a:stCxn id="1170" idx="2"/>
            <a:endCxn id="1171" idx="0"/>
          </p:cNvCxnSpPr>
          <p:nvPr/>
        </p:nvCxnSpPr>
        <p:spPr>
          <a:xfrm rot="5400000">
            <a:off x="3123700" y="2740775"/>
            <a:ext cx="686100" cy="3226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8" name="Google Shape;1178;g1339e57c8e1_0_1885"/>
          <p:cNvCxnSpPr>
            <a:stCxn id="1170" idx="2"/>
            <a:endCxn id="1172" idx="0"/>
          </p:cNvCxnSpPr>
          <p:nvPr/>
        </p:nvCxnSpPr>
        <p:spPr>
          <a:xfrm rot="5400000">
            <a:off x="4190500" y="3807575"/>
            <a:ext cx="686100" cy="1092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9" name="Google Shape;1179;g1339e57c8e1_0_1885"/>
          <p:cNvCxnSpPr>
            <a:stCxn id="1170" idx="2"/>
            <a:endCxn id="1173" idx="0"/>
          </p:cNvCxnSpPr>
          <p:nvPr/>
        </p:nvCxnSpPr>
        <p:spPr>
          <a:xfrm flipH="1" rot="-5400000">
            <a:off x="5257300" y="3833675"/>
            <a:ext cx="686100" cy="1040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0" name="Google Shape;1180;g1339e57c8e1_0_1885"/>
          <p:cNvCxnSpPr>
            <a:stCxn id="1170" idx="2"/>
            <a:endCxn id="1174" idx="0"/>
          </p:cNvCxnSpPr>
          <p:nvPr/>
        </p:nvCxnSpPr>
        <p:spPr>
          <a:xfrm flipH="1" rot="-5400000">
            <a:off x="6324100" y="2766875"/>
            <a:ext cx="686100" cy="31743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1" name="Google Shape;1181;g1339e57c8e1_0_1885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1339e57c8e1_0_1905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(Componentes de software)</a:t>
            </a:r>
            <a:endParaRPr b="0"/>
          </a:p>
        </p:txBody>
      </p:sp>
      <p:sp>
        <p:nvSpPr>
          <p:cNvPr id="1188" name="Google Shape;1188;g1339e57c8e1_0_1905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189" name="Google Shape;1189;g1339e57c8e1_0_1905"/>
          <p:cNvSpPr txBox="1"/>
          <p:nvPr>
            <p:ph idx="1" type="body"/>
          </p:nvPr>
        </p:nvSpPr>
        <p:spPr>
          <a:xfrm>
            <a:off x="3599950" y="1804479"/>
            <a:ext cx="2594100" cy="6123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Linguagem C++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90" name="Google Shape;1190;g1339e57c8e1_0_1905"/>
          <p:cNvSpPr txBox="1"/>
          <p:nvPr>
            <p:ph idx="1" type="body"/>
          </p:nvPr>
        </p:nvSpPr>
        <p:spPr>
          <a:xfrm>
            <a:off x="1005850" y="3210050"/>
            <a:ext cx="2594100" cy="984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ArbotiX-M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</a:rPr>
              <a:t>(Firmware)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191" name="Google Shape;1191;g1339e57c8e1_0_1905"/>
          <p:cNvSpPr txBox="1"/>
          <p:nvPr>
            <p:ph idx="1" type="body"/>
          </p:nvPr>
        </p:nvSpPr>
        <p:spPr>
          <a:xfrm>
            <a:off x="6194050" y="3210050"/>
            <a:ext cx="2594100" cy="9846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Matrix Voice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</a:rPr>
              <a:t>(Animação dos LEDs)</a:t>
            </a:r>
            <a:endParaRPr sz="1400">
              <a:solidFill>
                <a:schemeClr val="lt1"/>
              </a:solidFill>
            </a:endParaRPr>
          </a:p>
        </p:txBody>
      </p:sp>
      <p:cxnSp>
        <p:nvCxnSpPr>
          <p:cNvPr id="1192" name="Google Shape;1192;g1339e57c8e1_0_1905"/>
          <p:cNvCxnSpPr>
            <a:stCxn id="1189" idx="2"/>
            <a:endCxn id="1190" idx="0"/>
          </p:cNvCxnSpPr>
          <p:nvPr/>
        </p:nvCxnSpPr>
        <p:spPr>
          <a:xfrm rot="5400000">
            <a:off x="3203350" y="1516329"/>
            <a:ext cx="793200" cy="25941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3" name="Google Shape;1193;g1339e57c8e1_0_1905"/>
          <p:cNvCxnSpPr>
            <a:stCxn id="1189" idx="2"/>
            <a:endCxn id="1191" idx="0"/>
          </p:cNvCxnSpPr>
          <p:nvPr/>
        </p:nvCxnSpPr>
        <p:spPr>
          <a:xfrm flipH="1" rot="-5400000">
            <a:off x="5797450" y="1516329"/>
            <a:ext cx="793200" cy="2594100"/>
          </a:xfrm>
          <a:prstGeom prst="bentConnector3">
            <a:avLst>
              <a:gd fmla="val 5000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4" name="Google Shape;1194;g1339e57c8e1_0_1905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1339e57c8e1_0_1917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(Arquitetura de software do robô EVA)</a:t>
            </a:r>
            <a:endParaRPr b="0"/>
          </a:p>
        </p:txBody>
      </p:sp>
      <p:sp>
        <p:nvSpPr>
          <p:cNvPr id="1201" name="Google Shape;1201;g1339e57c8e1_0_1917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202" name="Google Shape;1202;g1339e57c8e1_0_19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873" y="1338375"/>
            <a:ext cx="6028801" cy="36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g1339e57c8e1_0_1917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1339e57c8e1_0_1925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(Criando scripts para o EVA)</a:t>
            </a:r>
            <a:endParaRPr b="0"/>
          </a:p>
        </p:txBody>
      </p:sp>
      <p:sp>
        <p:nvSpPr>
          <p:cNvPr id="1210" name="Google Shape;1210;g1339e57c8e1_0_1925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211" name="Google Shape;1211;g1339e57c8e1_0_1925"/>
          <p:cNvSpPr txBox="1"/>
          <p:nvPr>
            <p:ph idx="1" type="body"/>
          </p:nvPr>
        </p:nvSpPr>
        <p:spPr>
          <a:xfrm>
            <a:off x="2107900" y="2073150"/>
            <a:ext cx="5944200" cy="172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Linguagem de Programação Visual (VPL)</a:t>
            </a:r>
            <a:endParaRPr b="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Scripts definem as sessões de terapias</a:t>
            </a:r>
            <a:endParaRPr b="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Framework web </a:t>
            </a:r>
            <a:r>
              <a:rPr lang="en-US"/>
              <a:t>GoJS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Ferramenta de arrastar e soltar</a:t>
            </a:r>
            <a:endParaRPr b="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Fácil utilização por pessoas não técnicas</a:t>
            </a:r>
            <a:endParaRPr b="0"/>
          </a:p>
        </p:txBody>
      </p:sp>
      <p:sp>
        <p:nvSpPr>
          <p:cNvPr id="1212" name="Google Shape;1212;g1339e57c8e1_0_1925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1339e57c8e1_0_1933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(Criando scripts para o EVA)</a:t>
            </a:r>
            <a:endParaRPr b="0"/>
          </a:p>
        </p:txBody>
      </p:sp>
      <p:sp>
        <p:nvSpPr>
          <p:cNvPr id="1219" name="Google Shape;1219;g1339e57c8e1_0_1933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220" name="Google Shape;1220;g1339e57c8e1_0_19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876" y="1074312"/>
            <a:ext cx="3030799" cy="3958237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1" name="Google Shape;1221;g1339e57c8e1_0_1933"/>
          <p:cNvSpPr txBox="1"/>
          <p:nvPr>
            <p:ph idx="1" type="body"/>
          </p:nvPr>
        </p:nvSpPr>
        <p:spPr>
          <a:xfrm>
            <a:off x="4206700" y="5043143"/>
            <a:ext cx="17466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Um Script na </a:t>
            </a:r>
            <a:r>
              <a:rPr b="1" lang="en-US" sz="1200">
                <a:latin typeface="Verdana"/>
                <a:ea typeface="Verdana"/>
                <a:cs typeface="Verdana"/>
                <a:sym typeface="Verdana"/>
              </a:rPr>
              <a:t>VPL</a:t>
            </a:r>
            <a:endParaRPr b="1"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22" name="Google Shape;1222;g1339e57c8e1_0_1933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11d2d135963_2_32"/>
          <p:cNvSpPr txBox="1"/>
          <p:nvPr>
            <p:ph idx="1" type="body"/>
          </p:nvPr>
        </p:nvSpPr>
        <p:spPr>
          <a:xfrm>
            <a:off x="169863" y="1164523"/>
            <a:ext cx="9651900" cy="1941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❖"/>
            </a:pPr>
            <a:r>
              <a:rPr b="0" lang="en-US" sz="1500"/>
              <a:t>Diferente da robótica interativa, a robótica assistiva destaca-se por incluir robôs que proporcionam uma interação social, próxima e eficaz,  a usuários com necessidades especiais, </a:t>
            </a:r>
            <a:r>
              <a:rPr lang="en-US" sz="1500"/>
              <a:t> </a:t>
            </a:r>
            <a:r>
              <a:rPr b="0" lang="en-US" sz="1500"/>
              <a:t>mais especificamente para idosos ou indivíduos com deficiências físicas, cognitivas, emocionais e sociais [Feil-Seifer and Mataric 2005, Tapus et al. 2007].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ts val="2000"/>
              <a:buFont typeface="Merriweather Sans"/>
              <a:buNone/>
            </a:pPr>
            <a:r>
              <a:t/>
            </a:r>
            <a:endParaRPr/>
          </a:p>
        </p:txBody>
      </p:sp>
      <p:sp>
        <p:nvSpPr>
          <p:cNvPr id="673" name="Google Shape;673;g11d2d135963_2_32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4" name="Google Shape;674;g11d2d135963_2_32"/>
          <p:cNvSpPr txBox="1"/>
          <p:nvPr>
            <p:ph type="title"/>
          </p:nvPr>
        </p:nvSpPr>
        <p:spPr>
          <a:xfrm>
            <a:off x="169863" y="141288"/>
            <a:ext cx="9652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Introdução</a:t>
            </a:r>
            <a:endParaRPr/>
          </a:p>
        </p:txBody>
      </p:sp>
      <p:sp>
        <p:nvSpPr>
          <p:cNvPr id="675" name="Google Shape;675;g11d2d135963_2_32"/>
          <p:cNvSpPr txBox="1"/>
          <p:nvPr/>
        </p:nvSpPr>
        <p:spPr>
          <a:xfrm>
            <a:off x="1319633" y="5503007"/>
            <a:ext cx="76155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 Luzia de Melo – Robôs Socialmente Assistivos: Desenvolvendo Sessões de </a:t>
            </a:r>
            <a:r>
              <a:rPr b="0" i="0" lang="en-US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Terapia Multissensorial com o Robô EVA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1339e57c8e1_0_1942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(Criando scripts para o EVA)</a:t>
            </a:r>
            <a:endParaRPr b="0"/>
          </a:p>
        </p:txBody>
      </p:sp>
      <p:sp>
        <p:nvSpPr>
          <p:cNvPr id="1229" name="Google Shape;1229;g1339e57c8e1_0_1942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230" name="Google Shape;1230;g1339e57c8e1_0_19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00" y="1270800"/>
            <a:ext cx="2716348" cy="354755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1" name="Google Shape;1231;g1339e57c8e1_0_1942"/>
          <p:cNvSpPr txBox="1"/>
          <p:nvPr>
            <p:ph idx="1" type="body"/>
          </p:nvPr>
        </p:nvSpPr>
        <p:spPr>
          <a:xfrm>
            <a:off x="515650" y="4824150"/>
            <a:ext cx="27165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Um Script na </a:t>
            </a:r>
            <a:r>
              <a:rPr b="1" lang="en-US" sz="1200">
                <a:latin typeface="Verdana"/>
                <a:ea typeface="Verdana"/>
                <a:cs typeface="Verdana"/>
                <a:sym typeface="Verdana"/>
              </a:rPr>
              <a:t>VPL</a:t>
            </a:r>
            <a:endParaRPr b="1"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32" name="Google Shape;1232;g1339e57c8e1_0_1942"/>
          <p:cNvSpPr txBox="1"/>
          <p:nvPr>
            <p:ph idx="1" type="body"/>
          </p:nvPr>
        </p:nvSpPr>
        <p:spPr>
          <a:xfrm>
            <a:off x="3724625" y="1499400"/>
            <a:ext cx="5944200" cy="172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Grafo de interação</a:t>
            </a:r>
            <a:endParaRPr b="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Os </a:t>
            </a:r>
            <a:r>
              <a:rPr lang="en-US"/>
              <a:t>nós</a:t>
            </a:r>
            <a:r>
              <a:rPr b="0" lang="en-US"/>
              <a:t> representam comandos do robô, elementos da linguagem, estruturas condicionais etc.</a:t>
            </a:r>
            <a:endParaRPr b="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As </a:t>
            </a:r>
            <a:r>
              <a:rPr lang="en-US"/>
              <a:t>arestas</a:t>
            </a:r>
            <a:r>
              <a:rPr b="0" lang="en-US"/>
              <a:t> determinam o fluxo de execução do script (de cima para baixo ou da esquerda para a direita)</a:t>
            </a:r>
            <a:endParaRPr b="0"/>
          </a:p>
        </p:txBody>
      </p:sp>
      <p:sp>
        <p:nvSpPr>
          <p:cNvPr id="1233" name="Google Shape;1233;g1339e57c8e1_0_1942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1339e57c8e1_0_1952"/>
          <p:cNvSpPr txBox="1"/>
          <p:nvPr>
            <p:ph idx="1" type="subTitle"/>
          </p:nvPr>
        </p:nvSpPr>
        <p:spPr>
          <a:xfrm>
            <a:off x="3342100" y="2305350"/>
            <a:ext cx="34758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Perguntas?</a:t>
            </a:r>
            <a:endParaRPr b="1" sz="4000"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1339e57c8e1_0_1957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1246" name="Google Shape;1246;g1339e57c8e1_0_1957"/>
          <p:cNvSpPr txBox="1"/>
          <p:nvPr>
            <p:ph idx="1" type="subTitle"/>
          </p:nvPr>
        </p:nvSpPr>
        <p:spPr>
          <a:xfrm>
            <a:off x="2145100" y="2533950"/>
            <a:ext cx="5869800" cy="64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20"/>
              </a:spcBef>
              <a:spcAft>
                <a:spcPts val="0"/>
              </a:spcAft>
              <a:buNone/>
            </a:pPr>
            <a:r>
              <a:rPr lang="en-US" sz="3000"/>
              <a:t>Robô EVA</a:t>
            </a:r>
            <a:endParaRPr sz="3000"/>
          </a:p>
          <a:p>
            <a:pPr indent="0" lvl="0" marL="0" rtl="0" algn="ctr">
              <a:spcBef>
                <a:spcPts val="420"/>
              </a:spcBef>
              <a:spcAft>
                <a:spcPts val="0"/>
              </a:spcAft>
              <a:buNone/>
            </a:pPr>
            <a:r>
              <a:rPr b="0" lang="en-US" sz="2000"/>
              <a:t>(Montagem Física)</a:t>
            </a:r>
            <a:endParaRPr b="0" sz="2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1339e57c8e1_0_1963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(Montagem física)</a:t>
            </a:r>
            <a:endParaRPr b="0"/>
          </a:p>
        </p:txBody>
      </p:sp>
      <p:sp>
        <p:nvSpPr>
          <p:cNvPr id="1253" name="Google Shape;1253;g1339e57c8e1_0_1963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254" name="Google Shape;1254;g1339e57c8e1_0_1963"/>
          <p:cNvSpPr txBox="1"/>
          <p:nvPr>
            <p:ph idx="1" type="body"/>
          </p:nvPr>
        </p:nvSpPr>
        <p:spPr>
          <a:xfrm>
            <a:off x="1925825" y="2219150"/>
            <a:ext cx="6138900" cy="147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Visão geral do processo de montagem</a:t>
            </a:r>
            <a:endParaRPr b="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Imagens reais (nossas) das conexões</a:t>
            </a:r>
            <a:endParaRPr b="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Configuração dos </a:t>
            </a:r>
            <a:r>
              <a:rPr b="0" i="1" lang="en-US"/>
              <a:t>IDs</a:t>
            </a:r>
            <a:r>
              <a:rPr b="0" lang="en-US"/>
              <a:t> dos servomotores</a:t>
            </a:r>
            <a:endParaRPr b="0"/>
          </a:p>
        </p:txBody>
      </p:sp>
      <p:sp>
        <p:nvSpPr>
          <p:cNvPr id="1255" name="Google Shape;1255;g1339e57c8e1_0_1963"/>
          <p:cNvSpPr txBox="1"/>
          <p:nvPr>
            <p:ph idx="1" type="body"/>
          </p:nvPr>
        </p:nvSpPr>
        <p:spPr>
          <a:xfrm>
            <a:off x="3485375" y="4973200"/>
            <a:ext cx="3019800" cy="27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"/>
              </a:spcBef>
              <a:spcAft>
                <a:spcPts val="0"/>
              </a:spcAft>
              <a:buNone/>
            </a:pPr>
            <a:r>
              <a:rPr b="0" lang="en-US" sz="1200" u="sng">
                <a:solidFill>
                  <a:schemeClr val="hlink"/>
                </a:solidFill>
                <a:hlinkClick r:id="rId3"/>
              </a:rPr>
              <a:t>https://github.com/eva-social-robot</a:t>
            </a:r>
            <a:endParaRPr b="0" sz="1200"/>
          </a:p>
        </p:txBody>
      </p:sp>
      <p:sp>
        <p:nvSpPr>
          <p:cNvPr id="1256" name="Google Shape;1256;g1339e57c8e1_0_1963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g1339e57c8e1_0_1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575" y="1149462"/>
            <a:ext cx="3766474" cy="1948600"/>
          </a:xfrm>
          <a:prstGeom prst="rect">
            <a:avLst/>
          </a:prstGeom>
          <a:noFill/>
          <a:ln cap="flat" cmpd="sng" w="1905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3" name="Google Shape;1263;g1339e57c8e1_0_1972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(Montagem física)</a:t>
            </a:r>
            <a:endParaRPr b="0"/>
          </a:p>
        </p:txBody>
      </p:sp>
      <p:sp>
        <p:nvSpPr>
          <p:cNvPr id="1264" name="Google Shape;1264;g1339e57c8e1_0_1972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265" name="Google Shape;1265;g1339e57c8e1_0_19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925" y="987988"/>
            <a:ext cx="3549750" cy="2271525"/>
          </a:xfrm>
          <a:prstGeom prst="rect">
            <a:avLst/>
          </a:prstGeom>
          <a:noFill/>
          <a:ln cap="flat" cmpd="sng" w="1905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6" name="Google Shape;1266;g1339e57c8e1_0_19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9023" y="988000"/>
            <a:ext cx="3853251" cy="2271525"/>
          </a:xfrm>
          <a:prstGeom prst="rect">
            <a:avLst/>
          </a:prstGeom>
          <a:noFill/>
          <a:ln cap="flat" cmpd="sng" w="1905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7" name="Google Shape;1267;g1339e57c8e1_0_19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4400" y="3250326"/>
            <a:ext cx="3277189" cy="1998286"/>
          </a:xfrm>
          <a:prstGeom prst="rect">
            <a:avLst/>
          </a:prstGeom>
          <a:noFill/>
          <a:ln cap="flat" cmpd="sng" w="1905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8" name="Google Shape;1268;g1339e57c8e1_0_19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2914" y="3110489"/>
            <a:ext cx="3538307" cy="1820754"/>
          </a:xfrm>
          <a:prstGeom prst="rect">
            <a:avLst/>
          </a:prstGeom>
          <a:noFill/>
          <a:ln cap="flat" cmpd="sng" w="1905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9" name="Google Shape;1269;g1339e57c8e1_0_19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67450" y="3390175"/>
            <a:ext cx="3409986" cy="1998275"/>
          </a:xfrm>
          <a:prstGeom prst="rect">
            <a:avLst/>
          </a:prstGeom>
          <a:noFill/>
          <a:ln cap="flat" cmpd="sng" w="1905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70" name="Google Shape;1270;g1339e57c8e1_0_1972"/>
          <p:cNvSpPr txBox="1"/>
          <p:nvPr>
            <p:ph idx="1" type="body"/>
          </p:nvPr>
        </p:nvSpPr>
        <p:spPr>
          <a:xfrm>
            <a:off x="370925" y="988000"/>
            <a:ext cx="1453800" cy="2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Cabeça (Frente)</a:t>
            </a:r>
            <a:endParaRPr b="1"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71" name="Google Shape;1271;g1339e57c8e1_0_1972"/>
          <p:cNvSpPr txBox="1"/>
          <p:nvPr>
            <p:ph idx="2" type="body"/>
          </p:nvPr>
        </p:nvSpPr>
        <p:spPr>
          <a:xfrm>
            <a:off x="3367450" y="3390175"/>
            <a:ext cx="2038800" cy="2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Cabeça (Tampo traseiro)</a:t>
            </a:r>
            <a:endParaRPr b="1"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72" name="Google Shape;1272;g1339e57c8e1_0_1972"/>
          <p:cNvSpPr txBox="1"/>
          <p:nvPr>
            <p:ph idx="3" type="body"/>
          </p:nvPr>
        </p:nvSpPr>
        <p:spPr>
          <a:xfrm>
            <a:off x="3920675" y="1149461"/>
            <a:ext cx="2028300" cy="2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Suporte para ArbotiX-M</a:t>
            </a:r>
            <a:endParaRPr b="1"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73" name="Google Shape;1273;g1339e57c8e1_0_1972"/>
          <p:cNvSpPr txBox="1"/>
          <p:nvPr>
            <p:ph idx="4" type="body"/>
          </p:nvPr>
        </p:nvSpPr>
        <p:spPr>
          <a:xfrm>
            <a:off x="8236400" y="988000"/>
            <a:ext cx="1584900" cy="2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Corpo com pernas</a:t>
            </a:r>
            <a:endParaRPr b="1"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74" name="Google Shape;1274;g1339e57c8e1_0_1972"/>
          <p:cNvSpPr txBox="1"/>
          <p:nvPr>
            <p:ph idx="5" type="body"/>
          </p:nvPr>
        </p:nvSpPr>
        <p:spPr>
          <a:xfrm>
            <a:off x="254400" y="3250325"/>
            <a:ext cx="2575800" cy="2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Base para os motores e pescoço</a:t>
            </a:r>
            <a:endParaRPr b="1"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75" name="Google Shape;1275;g1339e57c8e1_0_1972"/>
          <p:cNvSpPr txBox="1"/>
          <p:nvPr>
            <p:ph idx="6" type="body"/>
          </p:nvPr>
        </p:nvSpPr>
        <p:spPr>
          <a:xfrm>
            <a:off x="8435400" y="3098050"/>
            <a:ext cx="1385700" cy="239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Base do corpo</a:t>
            </a:r>
            <a:endParaRPr b="1"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76" name="Google Shape;1276;g1339e57c8e1_0_1972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1339e57c8e1_0_1991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(Montagem física)</a:t>
            </a:r>
            <a:endParaRPr b="0"/>
          </a:p>
        </p:txBody>
      </p:sp>
      <p:sp>
        <p:nvSpPr>
          <p:cNvPr id="1283" name="Google Shape;1283;g1339e57c8e1_0_1991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284" name="Google Shape;1284;g1339e57c8e1_0_19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75" y="1011163"/>
            <a:ext cx="8674010" cy="3775437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5" name="Google Shape;1285;g1339e57c8e1_0_1991"/>
          <p:cNvSpPr txBox="1"/>
          <p:nvPr>
            <p:ph idx="1" type="body"/>
          </p:nvPr>
        </p:nvSpPr>
        <p:spPr>
          <a:xfrm>
            <a:off x="658275" y="4802950"/>
            <a:ext cx="86739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(a) Visão frontal da placa </a:t>
            </a:r>
            <a:r>
              <a:rPr i="1" lang="en-US" sz="1200">
                <a:latin typeface="Verdana"/>
                <a:ea typeface="Verdana"/>
                <a:cs typeface="Verdana"/>
                <a:sym typeface="Verdana"/>
              </a:rPr>
              <a:t>Matrix Voice</a:t>
            </a: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 com os 18 LEDs RGB, (b) Montagem do display de toque de 5.5" e (c) </a:t>
            </a:r>
            <a:r>
              <a:rPr i="1" lang="en-US" sz="1200">
                <a:latin typeface="Verdana"/>
                <a:ea typeface="Verdana"/>
                <a:cs typeface="Verdana"/>
                <a:sym typeface="Verdana"/>
              </a:rPr>
              <a:t>Matrix Voice</a:t>
            </a: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 acoplada ao Raspberry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286" name="Google Shape;1286;g1339e57c8e1_0_1991"/>
          <p:cNvSpPr/>
          <p:nvPr/>
        </p:nvSpPr>
        <p:spPr>
          <a:xfrm>
            <a:off x="1039200" y="1177650"/>
            <a:ext cx="1987200" cy="965400"/>
          </a:xfrm>
          <a:prstGeom prst="downArrowCallout">
            <a:avLst>
              <a:gd fmla="val 31499" name="adj1"/>
              <a:gd fmla="val 27142" name="adj2"/>
              <a:gd fmla="val 24795" name="adj3"/>
              <a:gd fmla="val 51465" name="adj4"/>
            </a:avLst>
          </a:prstGeom>
          <a:solidFill>
            <a:schemeClr val="accent5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Matrix Voice</a:t>
            </a:r>
            <a:endParaRPr/>
          </a:p>
        </p:txBody>
      </p:sp>
      <p:sp>
        <p:nvSpPr>
          <p:cNvPr id="1287" name="Google Shape;1287;g1339e57c8e1_0_1991"/>
          <p:cNvSpPr/>
          <p:nvPr/>
        </p:nvSpPr>
        <p:spPr>
          <a:xfrm>
            <a:off x="4084575" y="3127375"/>
            <a:ext cx="2519700" cy="1092000"/>
          </a:xfrm>
          <a:prstGeom prst="upArrowCallout">
            <a:avLst>
              <a:gd fmla="val 25000" name="adj1"/>
              <a:gd fmla="val 25000" name="adj2"/>
              <a:gd fmla="val 25000" name="adj3"/>
              <a:gd fmla="val 52305" name="adj4"/>
            </a:avLst>
          </a:prstGeom>
          <a:solidFill>
            <a:schemeClr val="accent5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Display de 5.5”</a:t>
            </a:r>
            <a:endParaRPr/>
          </a:p>
        </p:txBody>
      </p:sp>
      <p:sp>
        <p:nvSpPr>
          <p:cNvPr id="1288" name="Google Shape;1288;g1339e57c8e1_0_1991"/>
          <p:cNvSpPr/>
          <p:nvPr/>
        </p:nvSpPr>
        <p:spPr>
          <a:xfrm>
            <a:off x="7022404" y="3432175"/>
            <a:ext cx="2519700" cy="1092000"/>
          </a:xfrm>
          <a:prstGeom prst="upArrowCallout">
            <a:avLst>
              <a:gd fmla="val 25000" name="adj1"/>
              <a:gd fmla="val 25000" name="adj2"/>
              <a:gd fmla="val 25000" name="adj3"/>
              <a:gd fmla="val 52305" name="adj4"/>
            </a:avLst>
          </a:prstGeom>
          <a:solidFill>
            <a:schemeClr val="accent5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Raspberry PI 4</a:t>
            </a:r>
            <a:endParaRPr/>
          </a:p>
        </p:txBody>
      </p:sp>
      <p:sp>
        <p:nvSpPr>
          <p:cNvPr id="1289" name="Google Shape;1289;g1339e57c8e1_0_1991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4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1339e57c8e1_0_2003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(Montagem física)</a:t>
            </a:r>
            <a:endParaRPr b="0"/>
          </a:p>
        </p:txBody>
      </p:sp>
      <p:sp>
        <p:nvSpPr>
          <p:cNvPr id="1296" name="Google Shape;1296;g1339e57c8e1_0_2003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297" name="Google Shape;1297;g1339e57c8e1_0_2003"/>
          <p:cNvSpPr txBox="1"/>
          <p:nvPr>
            <p:ph idx="1" type="body"/>
          </p:nvPr>
        </p:nvSpPr>
        <p:spPr>
          <a:xfrm>
            <a:off x="2438825" y="4592643"/>
            <a:ext cx="51129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Placa </a:t>
            </a:r>
            <a:r>
              <a:rPr b="1" lang="en-US" sz="1200">
                <a:latin typeface="Verdana"/>
                <a:ea typeface="Verdana"/>
                <a:cs typeface="Verdana"/>
                <a:sym typeface="Verdana"/>
              </a:rPr>
              <a:t>ArbotiX-M</a:t>
            </a: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, Servomotor </a:t>
            </a:r>
            <a:r>
              <a:rPr b="1" lang="en-US" sz="1200">
                <a:latin typeface="Verdana"/>
                <a:ea typeface="Verdana"/>
                <a:cs typeface="Verdana"/>
                <a:sym typeface="Verdana"/>
              </a:rPr>
              <a:t>AX-12A</a:t>
            </a: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 e um cabo FTDI-USB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298" name="Google Shape;1298;g1339e57c8e1_0_20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814" y="1492812"/>
            <a:ext cx="4744925" cy="3186575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9" name="Google Shape;1299;g1339e57c8e1_0_2003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1339e57c8e1_0_2012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(Montagem física)</a:t>
            </a:r>
            <a:endParaRPr b="0"/>
          </a:p>
        </p:txBody>
      </p:sp>
      <p:sp>
        <p:nvSpPr>
          <p:cNvPr id="1306" name="Google Shape;1306;g1339e57c8e1_0_2012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307" name="Google Shape;1307;g1339e57c8e1_0_20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4475" y="1815475"/>
            <a:ext cx="4287250" cy="287920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8" name="Google Shape;1308;g1339e57c8e1_0_2012"/>
          <p:cNvSpPr txBox="1"/>
          <p:nvPr>
            <p:ph idx="1" type="body"/>
          </p:nvPr>
        </p:nvSpPr>
        <p:spPr>
          <a:xfrm>
            <a:off x="28150" y="1801175"/>
            <a:ext cx="5250600" cy="147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A placa </a:t>
            </a:r>
            <a:r>
              <a:rPr lang="en-US"/>
              <a:t>ArbotiX-M</a:t>
            </a:r>
            <a:r>
              <a:rPr b="0" lang="en-US"/>
              <a:t> controla os servomotores</a:t>
            </a:r>
            <a:endParaRPr b="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Se conecta ao Raspberry PI através do cabo </a:t>
            </a:r>
            <a:r>
              <a:rPr lang="en-US"/>
              <a:t>FTDI-USB</a:t>
            </a:r>
            <a:endParaRPr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Pode controlar até 3 servomotores</a:t>
            </a:r>
            <a:endParaRPr b="0"/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Tipo de conexão </a:t>
            </a:r>
            <a:r>
              <a:rPr b="0" i="1" lang="en-US"/>
              <a:t>DaisyChain</a:t>
            </a:r>
            <a:endParaRPr b="0"/>
          </a:p>
        </p:txBody>
      </p:sp>
      <p:sp>
        <p:nvSpPr>
          <p:cNvPr id="1309" name="Google Shape;1309;g1339e57c8e1_0_2012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339e57c8e1_0_2021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(Alterando os IDs dos Servomotores)</a:t>
            </a:r>
            <a:endParaRPr b="0"/>
          </a:p>
        </p:txBody>
      </p:sp>
      <p:sp>
        <p:nvSpPr>
          <p:cNvPr id="1316" name="Google Shape;1316;g1339e57c8e1_0_2021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317" name="Google Shape;1317;g1339e57c8e1_0_2021"/>
          <p:cNvPicPr preferRelativeResize="0"/>
          <p:nvPr/>
        </p:nvPicPr>
        <p:blipFill rotWithShape="1">
          <a:blip r:embed="rId3">
            <a:alphaModFix/>
          </a:blip>
          <a:srcRect b="0" l="0" r="12541" t="0"/>
          <a:stretch/>
        </p:blipFill>
        <p:spPr>
          <a:xfrm>
            <a:off x="327288" y="1525325"/>
            <a:ext cx="3253526" cy="2427425"/>
          </a:xfrm>
          <a:prstGeom prst="rect">
            <a:avLst/>
          </a:prstGeom>
          <a:noFill/>
          <a:ln cap="flat" cmpd="sng" w="1905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18" name="Google Shape;1318;g1339e57c8e1_0_2021"/>
          <p:cNvSpPr txBox="1"/>
          <p:nvPr>
            <p:ph idx="1" type="body"/>
          </p:nvPr>
        </p:nvSpPr>
        <p:spPr>
          <a:xfrm>
            <a:off x="327288" y="4066300"/>
            <a:ext cx="32535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Código para alterar o ID do servomotor </a:t>
            </a:r>
            <a:r>
              <a:rPr b="1" lang="en-US" sz="1200">
                <a:latin typeface="Verdana"/>
                <a:ea typeface="Verdana"/>
                <a:cs typeface="Verdana"/>
                <a:sym typeface="Verdana"/>
              </a:rPr>
              <a:t>AX-12A</a:t>
            </a:r>
            <a:endParaRPr b="1" sz="12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19" name="Google Shape;1319;g1339e57c8e1_0_20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1761" y="1645847"/>
            <a:ext cx="3840949" cy="30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0" name="Google Shape;1320;g1339e57c8e1_0_2021"/>
          <p:cNvSpPr/>
          <p:nvPr/>
        </p:nvSpPr>
        <p:spPr>
          <a:xfrm>
            <a:off x="3790863" y="2400625"/>
            <a:ext cx="2124600" cy="533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latin typeface="Courier New"/>
                <a:ea typeface="Courier New"/>
                <a:cs typeface="Courier New"/>
                <a:sym typeface="Courier New"/>
              </a:rPr>
              <a:t>001100111100100111001</a:t>
            </a:r>
            <a:endParaRPr b="1" sz="11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21" name="Google Shape;1321;g1339e57c8e1_0_20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3003" y="1679089"/>
            <a:ext cx="1436259" cy="755450"/>
          </a:xfrm>
          <a:prstGeom prst="rect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2" name="Google Shape;1322;g1339e57c8e1_0_2021"/>
          <p:cNvSpPr txBox="1"/>
          <p:nvPr>
            <p:ph idx="2" type="body"/>
          </p:nvPr>
        </p:nvSpPr>
        <p:spPr>
          <a:xfrm>
            <a:off x="3896875" y="2878373"/>
            <a:ext cx="1648500" cy="177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Transferência de </a:t>
            </a:r>
            <a:r>
              <a:rPr b="1" lang="en-US"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Firmware</a:t>
            </a:r>
            <a:endParaRPr b="1" sz="8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23" name="Google Shape;1323;g1339e57c8e1_0_2021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1339e57c8e1_0_2034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(Montagem física)</a:t>
            </a:r>
            <a:endParaRPr b="0"/>
          </a:p>
        </p:txBody>
      </p:sp>
      <p:sp>
        <p:nvSpPr>
          <p:cNvPr id="1330" name="Google Shape;1330;g1339e57c8e1_0_2034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331" name="Google Shape;1331;g1339e57c8e1_0_2034"/>
          <p:cNvSpPr txBox="1"/>
          <p:nvPr>
            <p:ph idx="1" type="body"/>
          </p:nvPr>
        </p:nvSpPr>
        <p:spPr>
          <a:xfrm>
            <a:off x="1578049" y="4807575"/>
            <a:ext cx="6834900" cy="3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Fixação dos </a:t>
            </a:r>
            <a:r>
              <a:rPr b="1" lang="en-US" sz="1200">
                <a:latin typeface="Verdana"/>
                <a:ea typeface="Verdana"/>
                <a:cs typeface="Verdana"/>
                <a:sym typeface="Verdana"/>
              </a:rPr>
              <a:t>Servomotores</a:t>
            </a: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 no suporte na parte interna do Eva</a:t>
            </a:r>
            <a:endParaRPr b="1" sz="12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32" name="Google Shape;1332;g1339e57c8e1_0_20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12" y="1212600"/>
            <a:ext cx="6359576" cy="3616225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33" name="Google Shape;1333;g1339e57c8e1_0_2034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1d2d135963_2_39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/>
              <a:t>Introdução</a:t>
            </a:r>
            <a:endParaRPr/>
          </a:p>
        </p:txBody>
      </p:sp>
      <p:sp>
        <p:nvSpPr>
          <p:cNvPr id="681" name="Google Shape;681;g11d2d135963_2_39"/>
          <p:cNvSpPr txBox="1"/>
          <p:nvPr>
            <p:ph idx="1" type="body"/>
          </p:nvPr>
        </p:nvSpPr>
        <p:spPr>
          <a:xfrm>
            <a:off x="219257" y="1129444"/>
            <a:ext cx="9308621" cy="3953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❖"/>
            </a:pPr>
            <a:r>
              <a:rPr b="0" lang="en-US" sz="1500"/>
              <a:t>Robôs sociais possibilitam suporte a pessoas com Transtorno do Espectro Autista (TEA), bem como indivíduos diagnosticados com algum tipo de demência.</a:t>
            </a:r>
            <a:endParaRPr/>
          </a:p>
          <a:p>
            <a:pPr indent="-342900" lvl="1" marL="914400" rtl="0" algn="just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◦"/>
            </a:pPr>
            <a:r>
              <a:rPr lang="en-US" sz="1400"/>
              <a:t>O TEA é uma condição que compromete fatores cognitivos, em especial, as habilidades sociais, o comportamento e a comunicação (Mesibov et al., 2013). 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/>
          </a:p>
          <a:p>
            <a:pPr indent="-342900" lvl="1" marL="914400" rtl="0" algn="just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1800"/>
              <a:buChar char="◦"/>
            </a:pPr>
            <a:r>
              <a:rPr lang="en-US" sz="1400"/>
              <a:t>Uma das principais dificuldades enfrentadas pelos indivíduos com autismo é a capacidade da expressão e o reconhecimento das emoções primárias (Elder et al., 2006), (Annaz et al., 2009).</a:t>
            </a:r>
            <a:endParaRPr/>
          </a:p>
          <a:p>
            <a:pPr indent="0" lvl="1" marL="57150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682" name="Google Shape;682;g11d2d135963_2_39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3" name="Google Shape;683;g11d2d135963_2_39"/>
          <p:cNvSpPr txBox="1"/>
          <p:nvPr/>
        </p:nvSpPr>
        <p:spPr>
          <a:xfrm>
            <a:off x="1319633" y="5503007"/>
            <a:ext cx="76155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 Luzia de Melo – Robôs Socialmente Assistivos: Desenvolvendo Sessões de </a:t>
            </a:r>
            <a:r>
              <a:rPr b="0" i="0" lang="en-US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Terapia Multissensorial com o Robô EVA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339e57c8e1_0_2043"/>
          <p:cNvSpPr txBox="1"/>
          <p:nvPr>
            <p:ph idx="1" type="body"/>
          </p:nvPr>
        </p:nvSpPr>
        <p:spPr>
          <a:xfrm>
            <a:off x="936725" y="2153550"/>
            <a:ext cx="48597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EVA</a:t>
            </a:r>
            <a:endParaRPr b="1" sz="5000"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Um Robô Socialmente Assistivo</a:t>
            </a:r>
            <a:endParaRPr sz="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40" name="Google Shape;1340;g1339e57c8e1_0_2043" title="EVA - Present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1932" y="91600"/>
            <a:ext cx="3105776" cy="552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1" name="Google Shape;1341;g1339e57c8e1_0_2043">
            <a:hlinkClick r:id="rId5"/>
          </p:cNvPr>
          <p:cNvSpPr txBox="1"/>
          <p:nvPr/>
        </p:nvSpPr>
        <p:spPr>
          <a:xfrm>
            <a:off x="100925" y="5243675"/>
            <a:ext cx="653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linkClick r:id="rId6"/>
              </a:rPr>
              <a:t>https://drive.google.com/file/d/1kk31YRFc9WiPKY9fcnnZ8pyHqiKdWW4E/view?usp=sharing</a:t>
            </a:r>
            <a:endParaRPr sz="10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1339e57c8e1_0_2049"/>
          <p:cNvSpPr txBox="1"/>
          <p:nvPr>
            <p:ph idx="1" type="subTitle"/>
          </p:nvPr>
        </p:nvSpPr>
        <p:spPr>
          <a:xfrm>
            <a:off x="3342100" y="2305350"/>
            <a:ext cx="34758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Perguntas?</a:t>
            </a:r>
            <a:endParaRPr b="1" sz="4000"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1339e57c8e1_0_2054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1354" name="Google Shape;1354;g1339e57c8e1_0_2054"/>
          <p:cNvSpPr txBox="1"/>
          <p:nvPr>
            <p:ph idx="1" type="subTitle"/>
          </p:nvPr>
        </p:nvSpPr>
        <p:spPr>
          <a:xfrm>
            <a:off x="2145100" y="2533950"/>
            <a:ext cx="5869800" cy="64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20"/>
              </a:spcBef>
              <a:spcAft>
                <a:spcPts val="0"/>
              </a:spcAft>
              <a:buNone/>
            </a:pPr>
            <a:r>
              <a:rPr lang="en-US" sz="3000"/>
              <a:t>Robô EVA</a:t>
            </a:r>
            <a:endParaRPr sz="3000"/>
          </a:p>
          <a:p>
            <a:pPr indent="0" lvl="0" marL="0" rtl="0" algn="ctr">
              <a:spcBef>
                <a:spcPts val="420"/>
              </a:spcBef>
              <a:spcAft>
                <a:spcPts val="0"/>
              </a:spcAft>
              <a:buNone/>
            </a:pPr>
            <a:r>
              <a:rPr b="0" lang="en-US" sz="2000"/>
              <a:t>(Funcionalidades Principais)</a:t>
            </a:r>
            <a:endParaRPr b="0" sz="2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1339e57c8e1_0_2060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(Funcionalidades principais)</a:t>
            </a:r>
            <a:endParaRPr b="0"/>
          </a:p>
        </p:txBody>
      </p:sp>
      <p:sp>
        <p:nvSpPr>
          <p:cNvPr id="1361" name="Google Shape;1361;g1339e57c8e1_0_2060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362" name="Google Shape;1362;g1339e57c8e1_0_2060"/>
          <p:cNvSpPr txBox="1"/>
          <p:nvPr>
            <p:ph idx="1" type="body"/>
          </p:nvPr>
        </p:nvSpPr>
        <p:spPr>
          <a:xfrm>
            <a:off x="1042750" y="1996950"/>
            <a:ext cx="8074500" cy="172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Instalação a partir do terminal do </a:t>
            </a:r>
            <a:r>
              <a:rPr b="0" i="1" lang="en-US"/>
              <a:t>Raspbian</a:t>
            </a:r>
            <a:r>
              <a:rPr b="0" lang="en-US"/>
              <a:t> no Raspberry</a:t>
            </a:r>
            <a:endParaRPr b="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Baixar o software do repositório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Instalar as dependências</a:t>
            </a:r>
            <a:endParaRPr b="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Conta no IBM </a:t>
            </a:r>
            <a:r>
              <a:rPr lang="en-US"/>
              <a:t>Watson </a:t>
            </a:r>
            <a:r>
              <a:rPr b="0" lang="en-US"/>
              <a:t>e no </a:t>
            </a:r>
            <a:r>
              <a:rPr lang="en-US"/>
              <a:t>Google Cloud Speech API</a:t>
            </a:r>
            <a:endParaRPr/>
          </a:p>
        </p:txBody>
      </p:sp>
      <p:sp>
        <p:nvSpPr>
          <p:cNvPr id="1363" name="Google Shape;1363;g1339e57c8e1_0_2060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3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3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3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3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g1339e57c8e1_0_2068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(Funcionalidades principais)</a:t>
            </a:r>
            <a:endParaRPr b="0"/>
          </a:p>
        </p:txBody>
      </p:sp>
      <p:sp>
        <p:nvSpPr>
          <p:cNvPr id="1370" name="Google Shape;1370;g1339e57c8e1_0_2068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371" name="Google Shape;1371;g1339e57c8e1_0_2068"/>
          <p:cNvSpPr txBox="1"/>
          <p:nvPr/>
        </p:nvSpPr>
        <p:spPr>
          <a:xfrm>
            <a:off x="3215375" y="1678488"/>
            <a:ext cx="3281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CAPACIDADES</a:t>
            </a:r>
            <a:endParaRPr b="1" sz="3000"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372" name="Google Shape;1372;g1339e57c8e1_0_2068"/>
          <p:cNvCxnSpPr>
            <a:stCxn id="1371" idx="1"/>
            <a:endCxn id="1373" idx="1"/>
          </p:cNvCxnSpPr>
          <p:nvPr/>
        </p:nvCxnSpPr>
        <p:spPr>
          <a:xfrm flipH="1">
            <a:off x="962375" y="1967388"/>
            <a:ext cx="2253000" cy="1028100"/>
          </a:xfrm>
          <a:prstGeom prst="bentConnector3">
            <a:avLst>
              <a:gd fmla="val 11056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4" name="Google Shape;1374;g1339e57c8e1_0_2068"/>
          <p:cNvCxnSpPr>
            <a:stCxn id="1371" idx="3"/>
            <a:endCxn id="1375" idx="3"/>
          </p:cNvCxnSpPr>
          <p:nvPr/>
        </p:nvCxnSpPr>
        <p:spPr>
          <a:xfrm>
            <a:off x="6497075" y="1967388"/>
            <a:ext cx="2175900" cy="1028100"/>
          </a:xfrm>
          <a:prstGeom prst="bentConnector3">
            <a:avLst>
              <a:gd fmla="val 11093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5" name="Google Shape;1375;g1339e57c8e1_0_2068"/>
          <p:cNvSpPr txBox="1"/>
          <p:nvPr/>
        </p:nvSpPr>
        <p:spPr>
          <a:xfrm>
            <a:off x="6308850" y="2620675"/>
            <a:ext cx="2364000" cy="749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COMUNICAÇÃO NÃO VERBAL</a:t>
            </a:r>
            <a:endParaRPr b="1"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73" name="Google Shape;1373;g1339e57c8e1_0_2068"/>
          <p:cNvSpPr txBox="1"/>
          <p:nvPr/>
        </p:nvSpPr>
        <p:spPr>
          <a:xfrm>
            <a:off x="962425" y="2620800"/>
            <a:ext cx="2415300" cy="749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COMUNICAÇÃO VERBAL</a:t>
            </a:r>
            <a:endParaRPr b="1"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76" name="Google Shape;1376;g1339e57c8e1_0_2068"/>
          <p:cNvSpPr txBox="1"/>
          <p:nvPr/>
        </p:nvSpPr>
        <p:spPr>
          <a:xfrm>
            <a:off x="760138" y="3391800"/>
            <a:ext cx="30756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Char char="●"/>
            </a:pPr>
            <a:r>
              <a:rPr lang="en-US" sz="1500">
                <a:latin typeface="Verdana"/>
                <a:ea typeface="Verdana"/>
                <a:cs typeface="Verdana"/>
                <a:sym typeface="Verdana"/>
              </a:rPr>
              <a:t>Reconhecimento de VOZ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Char char="●"/>
            </a:pPr>
            <a:r>
              <a:rPr lang="en-US" sz="1500">
                <a:latin typeface="Verdana"/>
                <a:ea typeface="Verdana"/>
                <a:cs typeface="Verdana"/>
                <a:sym typeface="Verdana"/>
              </a:rPr>
              <a:t>Fala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77" name="Google Shape;1377;g1339e57c8e1_0_2068"/>
          <p:cNvSpPr txBox="1"/>
          <p:nvPr/>
        </p:nvSpPr>
        <p:spPr>
          <a:xfrm>
            <a:off x="6087675" y="3391800"/>
            <a:ext cx="33480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Char char="●"/>
            </a:pPr>
            <a:r>
              <a:rPr lang="en-US" sz="1500">
                <a:latin typeface="Verdana"/>
                <a:ea typeface="Verdana"/>
                <a:cs typeface="Verdana"/>
                <a:sym typeface="Verdana"/>
              </a:rPr>
              <a:t>Expressão através do olhar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Char char="●"/>
            </a:pPr>
            <a:r>
              <a:rPr lang="en-US" sz="1500">
                <a:latin typeface="Verdana"/>
                <a:ea typeface="Verdana"/>
                <a:cs typeface="Verdana"/>
                <a:sym typeface="Verdana"/>
              </a:rPr>
              <a:t>Animação com as luzes dos LEds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Verdana"/>
              <a:buChar char="●"/>
            </a:pPr>
            <a:r>
              <a:rPr lang="en-US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Movimentação da cabeça</a:t>
            </a:r>
            <a:endParaRPr sz="15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78" name="Google Shape;1378;g1339e57c8e1_0_2068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3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3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3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3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1339e57c8e1_0_2082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(Comunicação verbal)</a:t>
            </a:r>
            <a:endParaRPr b="0"/>
          </a:p>
        </p:txBody>
      </p:sp>
      <p:sp>
        <p:nvSpPr>
          <p:cNvPr id="1385" name="Google Shape;1385;g1339e57c8e1_0_2082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386" name="Google Shape;1386;g1339e57c8e1_0_2082"/>
          <p:cNvSpPr txBox="1"/>
          <p:nvPr/>
        </p:nvSpPr>
        <p:spPr>
          <a:xfrm>
            <a:off x="3730925" y="1150350"/>
            <a:ext cx="25287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COMUNICAÇÃO VERBAL</a:t>
            </a:r>
            <a:endParaRPr b="1"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87" name="Google Shape;1387;g1339e57c8e1_0_2082"/>
          <p:cNvSpPr txBox="1"/>
          <p:nvPr/>
        </p:nvSpPr>
        <p:spPr>
          <a:xfrm>
            <a:off x="862338" y="2857500"/>
            <a:ext cx="2415300" cy="97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Reconhecimento</a:t>
            </a:r>
            <a:endParaRPr sz="1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 Voz</a:t>
            </a:r>
            <a:endParaRPr sz="1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(Speech-To-Text)</a:t>
            </a:r>
            <a:endParaRPr i="1" sz="15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388" name="Google Shape;1388;g1339e57c8e1_0_20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170" y="4190700"/>
            <a:ext cx="1867656" cy="979800"/>
          </a:xfrm>
          <a:prstGeom prst="rect">
            <a:avLst/>
          </a:prstGeom>
          <a:noFill/>
          <a:ln cap="flat" cmpd="sng" w="1905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89" name="Google Shape;1389;g1339e57c8e1_0_2082"/>
          <p:cNvCxnSpPr>
            <a:stCxn id="1386" idx="2"/>
            <a:endCxn id="1387" idx="0"/>
          </p:cNvCxnSpPr>
          <p:nvPr/>
        </p:nvCxnSpPr>
        <p:spPr>
          <a:xfrm rot="5400000">
            <a:off x="3200975" y="1063350"/>
            <a:ext cx="663300" cy="2925300"/>
          </a:xfrm>
          <a:prstGeom prst="bentConnector3">
            <a:avLst>
              <a:gd fmla="val 4998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0" name="Google Shape;1390;g1339e57c8e1_0_2082"/>
          <p:cNvSpPr txBox="1"/>
          <p:nvPr/>
        </p:nvSpPr>
        <p:spPr>
          <a:xfrm>
            <a:off x="6501138" y="2857500"/>
            <a:ext cx="2415300" cy="97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Fala</a:t>
            </a:r>
            <a:endParaRPr sz="17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(Text-To-Speech)</a:t>
            </a:r>
            <a:endParaRPr i="1" sz="15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391" name="Google Shape;1391;g1339e57c8e1_0_2082"/>
          <p:cNvCxnSpPr>
            <a:stCxn id="1386" idx="2"/>
            <a:endCxn id="1390" idx="0"/>
          </p:cNvCxnSpPr>
          <p:nvPr/>
        </p:nvCxnSpPr>
        <p:spPr>
          <a:xfrm flipH="1" rot="-5400000">
            <a:off x="6020375" y="1169250"/>
            <a:ext cx="663300" cy="2713500"/>
          </a:xfrm>
          <a:prstGeom prst="bentConnector3">
            <a:avLst>
              <a:gd fmla="val 4998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2" name="Google Shape;1392;g1339e57c8e1_0_2082"/>
          <p:cNvCxnSpPr>
            <a:stCxn id="1387" idx="2"/>
            <a:endCxn id="1388" idx="0"/>
          </p:cNvCxnSpPr>
          <p:nvPr/>
        </p:nvCxnSpPr>
        <p:spPr>
          <a:xfrm>
            <a:off x="2069988" y="3837300"/>
            <a:ext cx="0" cy="35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3" name="Google Shape;1393;g1339e57c8e1_0_2082"/>
          <p:cNvCxnSpPr>
            <a:stCxn id="1390" idx="2"/>
            <a:endCxn id="1394" idx="0"/>
          </p:cNvCxnSpPr>
          <p:nvPr/>
        </p:nvCxnSpPr>
        <p:spPr>
          <a:xfrm>
            <a:off x="7708788" y="3837300"/>
            <a:ext cx="0" cy="35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94" name="Google Shape;1394;g1339e57c8e1_0_20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6792" y="4190700"/>
            <a:ext cx="2344010" cy="979799"/>
          </a:xfrm>
          <a:prstGeom prst="rect">
            <a:avLst/>
          </a:prstGeom>
          <a:noFill/>
          <a:ln cap="flat" cmpd="sng" w="1905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95" name="Google Shape;1395;g1339e57c8e1_0_2082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339e57c8e1_0_2098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(Comunicação não verbal)</a:t>
            </a:r>
            <a:endParaRPr b="0"/>
          </a:p>
        </p:txBody>
      </p:sp>
      <p:sp>
        <p:nvSpPr>
          <p:cNvPr id="1402" name="Google Shape;1402;g1339e57c8e1_0_2098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403" name="Google Shape;1403;g1339e57c8e1_0_20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5938" y="2553642"/>
            <a:ext cx="6058676" cy="23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g1339e57c8e1_0_2098"/>
          <p:cNvSpPr txBox="1"/>
          <p:nvPr>
            <p:ph idx="1" type="body"/>
          </p:nvPr>
        </p:nvSpPr>
        <p:spPr>
          <a:xfrm>
            <a:off x="2438838" y="4845791"/>
            <a:ext cx="51129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Expressões sintetizadas pelo robô </a:t>
            </a:r>
            <a:r>
              <a:rPr b="1" lang="en-US" sz="1200">
                <a:latin typeface="Verdana"/>
                <a:ea typeface="Verdana"/>
                <a:cs typeface="Verdana"/>
                <a:sym typeface="Verdana"/>
              </a:rPr>
              <a:t>EVA</a:t>
            </a:r>
            <a:endParaRPr b="1"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05" name="Google Shape;1405;g1339e57c8e1_0_2098"/>
          <p:cNvSpPr txBox="1"/>
          <p:nvPr/>
        </p:nvSpPr>
        <p:spPr>
          <a:xfrm>
            <a:off x="3730925" y="997950"/>
            <a:ext cx="25287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COMUNICAÇÃO NÃO VERBAL</a:t>
            </a:r>
            <a:endParaRPr b="1"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406" name="Google Shape;1406;g1339e57c8e1_0_2098"/>
          <p:cNvCxnSpPr>
            <a:stCxn id="1405" idx="2"/>
            <a:endCxn id="1403" idx="0"/>
          </p:cNvCxnSpPr>
          <p:nvPr/>
        </p:nvCxnSpPr>
        <p:spPr>
          <a:xfrm flipH="1" rot="-5400000">
            <a:off x="4739675" y="2297550"/>
            <a:ext cx="511800" cy="600"/>
          </a:xfrm>
          <a:prstGeom prst="bentConnector3">
            <a:avLst>
              <a:gd fmla="val 49989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7" name="Google Shape;1407;g1339e57c8e1_0_2098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1339e57c8e1_0_2109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(Comunicação não verbal)</a:t>
            </a:r>
            <a:endParaRPr b="0"/>
          </a:p>
        </p:txBody>
      </p:sp>
      <p:sp>
        <p:nvSpPr>
          <p:cNvPr id="1414" name="Google Shape;1414;g1339e57c8e1_0_2109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415" name="Google Shape;1415;g1339e57c8e1_0_2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25" y="2753474"/>
            <a:ext cx="3406275" cy="15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g1339e57c8e1_0_2109"/>
          <p:cNvSpPr txBox="1"/>
          <p:nvPr/>
        </p:nvSpPr>
        <p:spPr>
          <a:xfrm>
            <a:off x="3730925" y="997950"/>
            <a:ext cx="25287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COMUNICAÇÃO NÃO VERBAL</a:t>
            </a:r>
            <a:endParaRPr b="1"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417" name="Google Shape;1417;g1339e57c8e1_0_2109"/>
          <p:cNvCxnSpPr>
            <a:stCxn id="1416" idx="2"/>
            <a:endCxn id="1415" idx="0"/>
          </p:cNvCxnSpPr>
          <p:nvPr/>
        </p:nvCxnSpPr>
        <p:spPr>
          <a:xfrm rot="5400000">
            <a:off x="3078125" y="836400"/>
            <a:ext cx="711600" cy="3122700"/>
          </a:xfrm>
          <a:prstGeom prst="bentConnector3">
            <a:avLst>
              <a:gd fmla="val 2697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18" name="Google Shape;1418;g1339e57c8e1_0_2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2750" y="2429217"/>
            <a:ext cx="2744450" cy="2703759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g1339e57c8e1_0_2109"/>
          <p:cNvSpPr txBox="1"/>
          <p:nvPr>
            <p:ph idx="1" type="body"/>
          </p:nvPr>
        </p:nvSpPr>
        <p:spPr>
          <a:xfrm>
            <a:off x="6222275" y="5056775"/>
            <a:ext cx="2465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Animação com os </a:t>
            </a:r>
            <a:r>
              <a:rPr b="1" lang="en-US" sz="1200">
                <a:latin typeface="Verdana"/>
                <a:ea typeface="Verdana"/>
                <a:cs typeface="Verdana"/>
                <a:sym typeface="Verdana"/>
              </a:rPr>
              <a:t>LEDs</a:t>
            </a: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 RGB</a:t>
            </a:r>
            <a:endParaRPr b="1" sz="1200"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420" name="Google Shape;1420;g1339e57c8e1_0_2109"/>
          <p:cNvCxnSpPr>
            <a:stCxn id="1416" idx="2"/>
            <a:endCxn id="1418" idx="0"/>
          </p:cNvCxnSpPr>
          <p:nvPr/>
        </p:nvCxnSpPr>
        <p:spPr>
          <a:xfrm flipH="1" rot="-5400000">
            <a:off x="6031475" y="1005750"/>
            <a:ext cx="387300" cy="24597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1" name="Google Shape;1421;g1339e57c8e1_0_2109"/>
          <p:cNvSpPr txBox="1"/>
          <p:nvPr>
            <p:ph idx="2" type="body"/>
          </p:nvPr>
        </p:nvSpPr>
        <p:spPr>
          <a:xfrm>
            <a:off x="169325" y="4181275"/>
            <a:ext cx="34062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Expressões sintetizadas pelo robô </a:t>
            </a:r>
            <a:r>
              <a:rPr b="1" lang="en-US" sz="1000">
                <a:latin typeface="Verdana"/>
                <a:ea typeface="Verdana"/>
                <a:cs typeface="Verdana"/>
                <a:sym typeface="Verdana"/>
              </a:rPr>
              <a:t>EVA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22" name="Google Shape;1422;g1339e57c8e1_0_2109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1339e57c8e1_0_2123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(Comunicação não verbal)</a:t>
            </a:r>
            <a:endParaRPr b="0"/>
          </a:p>
        </p:txBody>
      </p:sp>
      <p:sp>
        <p:nvSpPr>
          <p:cNvPr id="1429" name="Google Shape;1429;g1339e57c8e1_0_2123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pic>
        <p:nvPicPr>
          <p:cNvPr id="1430" name="Google Shape;1430;g1339e57c8e1_0_2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25" y="2753474"/>
            <a:ext cx="3406275" cy="15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g1339e57c8e1_0_2123"/>
          <p:cNvSpPr txBox="1"/>
          <p:nvPr/>
        </p:nvSpPr>
        <p:spPr>
          <a:xfrm>
            <a:off x="3730925" y="997950"/>
            <a:ext cx="25287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COMUNICAÇÃO NÃO VERBAL</a:t>
            </a:r>
            <a:endParaRPr b="1"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432" name="Google Shape;1432;g1339e57c8e1_0_2123"/>
          <p:cNvCxnSpPr>
            <a:stCxn id="1431" idx="2"/>
            <a:endCxn id="1430" idx="0"/>
          </p:cNvCxnSpPr>
          <p:nvPr/>
        </p:nvCxnSpPr>
        <p:spPr>
          <a:xfrm rot="5400000">
            <a:off x="3078125" y="836400"/>
            <a:ext cx="711600" cy="3122700"/>
          </a:xfrm>
          <a:prstGeom prst="bentConnector3">
            <a:avLst>
              <a:gd fmla="val 2697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33" name="Google Shape;1433;g1339e57c8e1_0_2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154" y="3639475"/>
            <a:ext cx="1338024" cy="131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4" name="Google Shape;1434;g1339e57c8e1_0_2123"/>
          <p:cNvSpPr txBox="1"/>
          <p:nvPr>
            <p:ph idx="1" type="body"/>
          </p:nvPr>
        </p:nvSpPr>
        <p:spPr>
          <a:xfrm>
            <a:off x="3769467" y="4930550"/>
            <a:ext cx="24654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Animação com os </a:t>
            </a:r>
            <a:r>
              <a:rPr b="1" lang="en-US" sz="1000">
                <a:latin typeface="Verdana"/>
                <a:ea typeface="Verdana"/>
                <a:cs typeface="Verdana"/>
                <a:sym typeface="Verdana"/>
              </a:rPr>
              <a:t>LEDs</a:t>
            </a: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 RGB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435" name="Google Shape;1435;g1339e57c8e1_0_2123"/>
          <p:cNvCxnSpPr>
            <a:stCxn id="1431" idx="2"/>
            <a:endCxn id="1433" idx="0"/>
          </p:cNvCxnSpPr>
          <p:nvPr/>
        </p:nvCxnSpPr>
        <p:spPr>
          <a:xfrm flipH="1" rot="-5400000">
            <a:off x="4199975" y="2837250"/>
            <a:ext cx="1597500" cy="69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6" name="Google Shape;1436;g1339e57c8e1_0_2123"/>
          <p:cNvSpPr txBox="1"/>
          <p:nvPr>
            <p:ph idx="2" type="body"/>
          </p:nvPr>
        </p:nvSpPr>
        <p:spPr>
          <a:xfrm>
            <a:off x="169325" y="4181275"/>
            <a:ext cx="34062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Expressões sintetizadas pelo robô </a:t>
            </a:r>
            <a:r>
              <a:rPr b="1" lang="en-US" sz="1000">
                <a:latin typeface="Verdana"/>
                <a:ea typeface="Verdana"/>
                <a:cs typeface="Verdana"/>
                <a:sym typeface="Verdana"/>
              </a:rPr>
              <a:t>EVA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37" name="Google Shape;1437;g1339e57c8e1_0_2123"/>
          <p:cNvSpPr txBox="1"/>
          <p:nvPr/>
        </p:nvSpPr>
        <p:spPr>
          <a:xfrm>
            <a:off x="6990633" y="2433828"/>
            <a:ext cx="2136000" cy="137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Movimentação</a:t>
            </a:r>
            <a:endParaRPr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da</a:t>
            </a:r>
            <a:endParaRPr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Cabeça</a:t>
            </a:r>
            <a:endParaRPr sz="2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(2 graus de liberdade)</a:t>
            </a:r>
            <a:endParaRPr sz="13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1438" name="Google Shape;1438;g1339e57c8e1_0_2123"/>
          <p:cNvCxnSpPr>
            <a:stCxn id="1431" idx="2"/>
            <a:endCxn id="1437" idx="0"/>
          </p:cNvCxnSpPr>
          <p:nvPr/>
        </p:nvCxnSpPr>
        <p:spPr>
          <a:xfrm flipH="1" rot="-5400000">
            <a:off x="6331025" y="706200"/>
            <a:ext cx="391800" cy="3063300"/>
          </a:xfrm>
          <a:prstGeom prst="bentConnector3">
            <a:avLst>
              <a:gd fmla="val 5001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9" name="Google Shape;1439;g1339e57c8e1_0_2123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1339e57c8e1_0_2139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(Execução de arquivos de áudio)</a:t>
            </a:r>
            <a:endParaRPr b="0"/>
          </a:p>
        </p:txBody>
      </p:sp>
      <p:sp>
        <p:nvSpPr>
          <p:cNvPr id="1446" name="Google Shape;1446;g1339e57c8e1_0_2139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447" name="Google Shape;1447;g1339e57c8e1_0_2139"/>
          <p:cNvSpPr txBox="1"/>
          <p:nvPr/>
        </p:nvSpPr>
        <p:spPr>
          <a:xfrm>
            <a:off x="3757625" y="4222900"/>
            <a:ext cx="2475300" cy="11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Tocar arquivos de áudio,</a:t>
            </a:r>
            <a:endParaRPr sz="15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Efeitos sonoros ou Músicas</a:t>
            </a:r>
            <a:endParaRPr i="1" sz="15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48" name="Google Shape;1448;g1339e57c8e1_0_2139"/>
          <p:cNvPicPr preferRelativeResize="0"/>
          <p:nvPr/>
        </p:nvPicPr>
        <p:blipFill rotWithShape="1">
          <a:blip r:embed="rId3">
            <a:alphaModFix/>
          </a:blip>
          <a:srcRect b="14102" l="0" r="0" t="9544"/>
          <a:stretch/>
        </p:blipFill>
        <p:spPr>
          <a:xfrm>
            <a:off x="4078887" y="2446097"/>
            <a:ext cx="1832775" cy="139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9" name="Google Shape;1449;g1339e57c8e1_0_2139"/>
          <p:cNvCxnSpPr>
            <a:stCxn id="1447" idx="0"/>
            <a:endCxn id="1448" idx="2"/>
          </p:cNvCxnSpPr>
          <p:nvPr/>
        </p:nvCxnSpPr>
        <p:spPr>
          <a:xfrm rot="10800000">
            <a:off x="4995275" y="3845500"/>
            <a:ext cx="0" cy="37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0" name="Google Shape;1450;g1339e57c8e1_0_2139"/>
          <p:cNvSpPr txBox="1"/>
          <p:nvPr/>
        </p:nvSpPr>
        <p:spPr>
          <a:xfrm>
            <a:off x="846860" y="4222902"/>
            <a:ext cx="18327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Efeitos Sonoros</a:t>
            </a:r>
            <a:endParaRPr i="1"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51" name="Google Shape;1451;g1339e57c8e1_0_2139"/>
          <p:cNvSpPr txBox="1"/>
          <p:nvPr/>
        </p:nvSpPr>
        <p:spPr>
          <a:xfrm>
            <a:off x="7521300" y="2770650"/>
            <a:ext cx="1311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Músicas</a:t>
            </a:r>
            <a:endParaRPr i="1"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52" name="Google Shape;1452;g1339e57c8e1_0_2139"/>
          <p:cNvPicPr preferRelativeResize="0"/>
          <p:nvPr/>
        </p:nvPicPr>
        <p:blipFill rotWithShape="1">
          <a:blip r:embed="rId4">
            <a:alphaModFix/>
          </a:blip>
          <a:srcRect b="10228" l="3873" r="0" t="2792"/>
          <a:stretch/>
        </p:blipFill>
        <p:spPr>
          <a:xfrm>
            <a:off x="2408925" y="1132583"/>
            <a:ext cx="1832700" cy="6025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53" name="Google Shape;1453;g1339e57c8e1_0_2139"/>
          <p:cNvSpPr txBox="1"/>
          <p:nvPr/>
        </p:nvSpPr>
        <p:spPr>
          <a:xfrm>
            <a:off x="2718550" y="891246"/>
            <a:ext cx="11853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.wav files</a:t>
            </a:r>
            <a:endParaRPr i="1"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54" name="Google Shape;1454;g1339e57c8e1_0_2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677" y="2691975"/>
            <a:ext cx="2727371" cy="1536400"/>
          </a:xfrm>
          <a:prstGeom prst="rect">
            <a:avLst/>
          </a:prstGeom>
          <a:noFill/>
          <a:ln cap="flat" cmpd="sng" w="19050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55" name="Google Shape;1455;g1339e57c8e1_0_21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1911" y="1260035"/>
            <a:ext cx="2450390" cy="1536399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456" name="Google Shape;1456;g1339e57c8e1_0_2139"/>
          <p:cNvCxnSpPr>
            <a:stCxn id="1448" idx="1"/>
            <a:endCxn id="1454" idx="3"/>
          </p:cNvCxnSpPr>
          <p:nvPr/>
        </p:nvCxnSpPr>
        <p:spPr>
          <a:xfrm flipH="1">
            <a:off x="3155187" y="3145797"/>
            <a:ext cx="923700" cy="314400"/>
          </a:xfrm>
          <a:prstGeom prst="bentConnector3">
            <a:avLst>
              <a:gd fmla="val 500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7" name="Google Shape;1457;g1339e57c8e1_0_2139"/>
          <p:cNvCxnSpPr>
            <a:stCxn id="1448" idx="0"/>
            <a:endCxn id="1452" idx="2"/>
          </p:cNvCxnSpPr>
          <p:nvPr/>
        </p:nvCxnSpPr>
        <p:spPr>
          <a:xfrm flipH="1" rot="5400000">
            <a:off x="3804724" y="1255547"/>
            <a:ext cx="711000" cy="16701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8" name="Google Shape;1458;g1339e57c8e1_0_2139"/>
          <p:cNvCxnSpPr>
            <a:stCxn id="1448" idx="3"/>
            <a:endCxn id="1455" idx="1"/>
          </p:cNvCxnSpPr>
          <p:nvPr/>
        </p:nvCxnSpPr>
        <p:spPr>
          <a:xfrm flipH="1" rot="10800000">
            <a:off x="5911662" y="2028297"/>
            <a:ext cx="1040100" cy="11175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9" name="Google Shape;1459;g1339e57c8e1_0_2139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1d2d135963_2_46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/>
              <a:t>Introdução</a:t>
            </a:r>
            <a:endParaRPr/>
          </a:p>
        </p:txBody>
      </p:sp>
      <p:sp>
        <p:nvSpPr>
          <p:cNvPr id="689" name="Google Shape;689;g11d2d135963_2_46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0" name="Google Shape;690;g11d2d135963_2_46"/>
          <p:cNvSpPr txBox="1"/>
          <p:nvPr/>
        </p:nvSpPr>
        <p:spPr>
          <a:xfrm>
            <a:off x="614606" y="1226876"/>
            <a:ext cx="8503502" cy="3792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55600" lvl="0" marL="457200" marR="0" rtl="0" algn="just">
              <a:lnSpc>
                <a:spcPct val="17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ct val="152380"/>
              <a:buFont typeface="Noto Sans Symbols"/>
              <a:buChar char="❖"/>
            </a:pPr>
            <a:r>
              <a:rPr b="1" i="0" lang="en-US" sz="2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 seis emoções primárias (emoções básicas) expressas pelos seres humanos foram denominadas por:</a:t>
            </a:r>
            <a:endParaRPr/>
          </a:p>
          <a:p>
            <a:pPr indent="0" lvl="1" marL="457200" marR="0" rtl="0" algn="just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205867"/>
              </a:buClr>
              <a:buSzPct val="144000"/>
              <a:buFont typeface="Merriweather San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Alegria;</a:t>
            </a:r>
            <a:endParaRPr/>
          </a:p>
          <a:p>
            <a:pPr indent="0" lvl="1" marL="457200" marR="0" rtl="0" algn="just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205867"/>
              </a:buClr>
              <a:buSzPct val="144000"/>
              <a:buFont typeface="Merriweather San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Tristeza; </a:t>
            </a:r>
            <a:endParaRPr/>
          </a:p>
          <a:p>
            <a:pPr indent="0" lvl="1" marL="457200" marR="0" rtl="0" algn="just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205867"/>
              </a:buClr>
              <a:buSzPct val="144000"/>
              <a:buFont typeface="Merriweather San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Medo;</a:t>
            </a:r>
            <a:endParaRPr/>
          </a:p>
          <a:p>
            <a:pPr indent="0" lvl="1" marL="457200" marR="0" rtl="0" algn="just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205867"/>
              </a:buClr>
              <a:buSzPct val="144000"/>
              <a:buFont typeface="Merriweather San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Raiva;</a:t>
            </a:r>
            <a:endParaRPr/>
          </a:p>
          <a:p>
            <a:pPr indent="0" lvl="1" marL="457200" marR="0" rtl="0" algn="just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205867"/>
              </a:buClr>
              <a:buSzPct val="144000"/>
              <a:buFont typeface="Merriweather San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Desprezo;</a:t>
            </a:r>
            <a:endParaRPr/>
          </a:p>
          <a:p>
            <a:pPr indent="0" lvl="1" marL="457200" marR="0" rtl="0" algn="just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rgbClr val="205867"/>
              </a:buClr>
              <a:buSzPct val="144000"/>
              <a:buFont typeface="Merriweather San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Surpresa.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ct val="160000"/>
              <a:buFont typeface="Merriweather Sans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ct val="177777"/>
              <a:buFont typeface="Merriweather Sans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>
                <a:srgbClr val="3F3151"/>
              </a:buClr>
              <a:buSzPct val="145454"/>
              <a:buFont typeface="Merriweather Sans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91" name="Google Shape;691;g11d2d135963_2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1127" y="2120654"/>
            <a:ext cx="3528392" cy="2493076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g11d2d135963_2_46"/>
          <p:cNvSpPr txBox="1"/>
          <p:nvPr/>
        </p:nvSpPr>
        <p:spPr>
          <a:xfrm>
            <a:off x="3537661" y="4696259"/>
            <a:ext cx="5224006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Figura 1: Exemplo das seis emoções  básicas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Fonte: (Ekman, 1978)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g11d2d135963_2_46"/>
          <p:cNvSpPr txBox="1"/>
          <p:nvPr/>
        </p:nvSpPr>
        <p:spPr>
          <a:xfrm>
            <a:off x="1319633" y="5503007"/>
            <a:ext cx="76155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 Luzia de Melo – Robôs Socialmente Assistivos: Desenvolvendo Sessões de </a:t>
            </a:r>
            <a:r>
              <a:rPr b="0" i="0" lang="en-US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Terapia Multissensorial com o Robô EVA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1339e57c8e1_0_2158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(Efeitos Sensoriais de Luz)</a:t>
            </a:r>
            <a:endParaRPr b="0"/>
          </a:p>
        </p:txBody>
      </p:sp>
      <p:sp>
        <p:nvSpPr>
          <p:cNvPr id="1466" name="Google Shape;1466;g1339e57c8e1_0_2158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467" name="Google Shape;1467;g1339e57c8e1_0_2158"/>
          <p:cNvSpPr txBox="1"/>
          <p:nvPr>
            <p:ph idx="1" type="body"/>
          </p:nvPr>
        </p:nvSpPr>
        <p:spPr>
          <a:xfrm>
            <a:off x="2024400" y="4738275"/>
            <a:ext cx="5736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Componente </a:t>
            </a:r>
            <a:r>
              <a:rPr b="1" i="1" lang="en-US" sz="10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Light </a:t>
            </a: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- Controlando Efeitos Sensoriais de Luz [Rocha et al. 2021] 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68" name="Google Shape;1468;g1339e57c8e1_0_2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030" y="1227300"/>
            <a:ext cx="7806483" cy="34682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69" name="Google Shape;1469;g1339e57c8e1_0_2158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1339e57c8e1_0_2167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(Reconhecimento de Expressões Faciais)</a:t>
            </a:r>
            <a:endParaRPr b="0"/>
          </a:p>
        </p:txBody>
      </p:sp>
      <p:sp>
        <p:nvSpPr>
          <p:cNvPr id="1476" name="Google Shape;1476;g1339e57c8e1_0_2167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477" name="Google Shape;1477;g1339e57c8e1_0_2167"/>
          <p:cNvSpPr txBox="1"/>
          <p:nvPr>
            <p:ph idx="1" type="body"/>
          </p:nvPr>
        </p:nvSpPr>
        <p:spPr>
          <a:xfrm>
            <a:off x="1005300" y="4509675"/>
            <a:ext cx="77745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Componente </a:t>
            </a:r>
            <a:r>
              <a:rPr b="1" i="1" lang="en-US" sz="10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userEmotion </a:t>
            </a: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- Reconhecimento de Expressões Faciais [Rocha et al. 2021] 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78" name="Google Shape;1478;g1339e57c8e1_0_2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288" y="1546525"/>
            <a:ext cx="7774524" cy="296315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79" name="Google Shape;1479;g1339e57c8e1_0_2167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1339e57c8e1_0_2176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(Reconhecimento de Expressões Faciais)</a:t>
            </a:r>
            <a:endParaRPr b="0"/>
          </a:p>
        </p:txBody>
      </p:sp>
      <p:sp>
        <p:nvSpPr>
          <p:cNvPr id="1486" name="Google Shape;1486;g1339e57c8e1_0_2176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487" name="Google Shape;1487;g1339e57c8e1_0_2176"/>
          <p:cNvSpPr txBox="1"/>
          <p:nvPr>
            <p:ph idx="1" type="body"/>
          </p:nvPr>
        </p:nvSpPr>
        <p:spPr>
          <a:xfrm>
            <a:off x="245525" y="4006542"/>
            <a:ext cx="50847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Componente </a:t>
            </a:r>
            <a:r>
              <a:rPr b="1" i="1" lang="en-US" sz="10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userEmotion </a:t>
            </a: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- Reconhecimento de Expressões Faciais [Rocha et al. 2021] </a:t>
            </a:r>
            <a:endParaRPr b="1" sz="1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88" name="Google Shape;1488;g1339e57c8e1_0_2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33" y="1986599"/>
            <a:ext cx="5084588" cy="1937924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89" name="Google Shape;1489;g1339e57c8e1_0_2176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90" name="Google Shape;1490;g1339e57c8e1_0_2176"/>
          <p:cNvSpPr txBox="1"/>
          <p:nvPr>
            <p:ph idx="1" type="body"/>
          </p:nvPr>
        </p:nvSpPr>
        <p:spPr>
          <a:xfrm>
            <a:off x="5843525" y="1387350"/>
            <a:ext cx="3977700" cy="172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lang="en-US"/>
              <a:t>Expressões Reconhecidas: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1800"/>
              <a:buChar char="•"/>
            </a:pPr>
            <a:r>
              <a:rPr b="0" lang="en-US" sz="1800"/>
              <a:t>Neutra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0" lang="en-US" sz="1800"/>
              <a:t>Raiva</a:t>
            </a:r>
            <a:endParaRPr b="0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0" lang="en-US" sz="1800"/>
              <a:t>Desgosto (nojo)</a:t>
            </a:r>
            <a:endParaRPr b="0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0" lang="en-US" sz="1800"/>
              <a:t>Medo</a:t>
            </a:r>
            <a:endParaRPr b="0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0" lang="en-US" sz="1800"/>
              <a:t>Surpresa</a:t>
            </a:r>
            <a:endParaRPr b="0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0" lang="en-US" sz="1800"/>
              <a:t>Alegria (Felicidade)</a:t>
            </a:r>
            <a:endParaRPr b="0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0" lang="en-US" sz="1800"/>
              <a:t>Tristeza</a:t>
            </a:r>
            <a:endParaRPr b="0" sz="18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1339e57c8e1_0_2186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Robô EVA </a:t>
            </a:r>
            <a:r>
              <a:rPr b="0" lang="en-US"/>
              <a:t>(Interação com o robô EVA)</a:t>
            </a:r>
            <a:endParaRPr b="0"/>
          </a:p>
        </p:txBody>
      </p:sp>
      <p:sp>
        <p:nvSpPr>
          <p:cNvPr id="1497" name="Google Shape;1497;g1339e57c8e1_0_2186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498" name="Google Shape;1498;g1339e57c8e1_0_2186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99" name="Google Shape;1499;g1339e57c8e1_0_2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636" y="1327386"/>
            <a:ext cx="5871285" cy="3299687"/>
          </a:xfrm>
          <a:prstGeom prst="rect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00" name="Google Shape;1500;g1339e57c8e1_0_2186"/>
          <p:cNvSpPr txBox="1"/>
          <p:nvPr/>
        </p:nvSpPr>
        <p:spPr>
          <a:xfrm>
            <a:off x="2059625" y="4659478"/>
            <a:ext cx="587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Criança jogando um Jogo Sério com o robô EVA</a:t>
            </a:r>
            <a:endParaRPr b="1" sz="1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1339e57c8e1_0_2195"/>
          <p:cNvSpPr txBox="1"/>
          <p:nvPr>
            <p:ph idx="1" type="body"/>
          </p:nvPr>
        </p:nvSpPr>
        <p:spPr>
          <a:xfrm>
            <a:off x="936725" y="2153550"/>
            <a:ext cx="48597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EVA</a:t>
            </a:r>
            <a:endParaRPr b="1" sz="5000"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Um Robô Socialmente Assistivo</a:t>
            </a:r>
            <a:endParaRPr b="1" sz="1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(Movimento da Cabeça)</a:t>
            </a:r>
            <a:endParaRPr sz="1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07" name="Google Shape;1507;g1339e57c8e1_0_2195" title="eva_movimento_cabeca_ok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2325" y="152400"/>
            <a:ext cx="3043238" cy="5410202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g1339e57c8e1_0_2195"/>
          <p:cNvSpPr txBox="1"/>
          <p:nvPr/>
        </p:nvSpPr>
        <p:spPr>
          <a:xfrm>
            <a:off x="436275" y="5109725"/>
            <a:ext cx="625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linkClick r:id="rId5"/>
              </a:rPr>
              <a:t>https://drive.google.com/file/d/1LDf2zlcuPkHOhn9kIZ8Q3qxgSuPa0aI4/view?usp=sharing</a:t>
            </a:r>
            <a:endParaRPr sz="12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g1339e57c8e1_0_2201"/>
          <p:cNvSpPr txBox="1"/>
          <p:nvPr>
            <p:ph idx="1" type="subTitle"/>
          </p:nvPr>
        </p:nvSpPr>
        <p:spPr>
          <a:xfrm>
            <a:off x="3342100" y="2305350"/>
            <a:ext cx="34758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rPr>
              <a:t>Perguntas?</a:t>
            </a:r>
            <a:endParaRPr b="1" sz="4000">
              <a:solidFill>
                <a:schemeClr val="accen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1339e57c8e1_0_2206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Roteiro do Minicurso</a:t>
            </a:r>
            <a:endParaRPr/>
          </a:p>
        </p:txBody>
      </p:sp>
      <p:sp>
        <p:nvSpPr>
          <p:cNvPr id="1521" name="Google Shape;1521;g1339e57c8e1_0_2206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2" name="Google Shape;1522;g1339e57c8e1_0_2206"/>
          <p:cNvSpPr txBox="1"/>
          <p:nvPr>
            <p:ph idx="1" type="body"/>
          </p:nvPr>
        </p:nvSpPr>
        <p:spPr>
          <a:xfrm>
            <a:off x="2046425" y="1698250"/>
            <a:ext cx="5897700" cy="12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/>
              <a:t>Introdução</a:t>
            </a:r>
            <a:endParaRPr/>
          </a:p>
          <a:p>
            <a:pPr indent="-298450" lvl="1" marL="74295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/>
              <a:t>Robôs Socialmente Assistivos (SARs)</a:t>
            </a:r>
            <a:endParaRPr sz="2000"/>
          </a:p>
          <a:p>
            <a:pPr indent="-298450" lvl="1" marL="74295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/>
              <a:t>Aplicações em Saúde</a:t>
            </a:r>
            <a:endParaRPr sz="2000"/>
          </a:p>
          <a:p>
            <a:pPr indent="0" lvl="1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285750" lvl="0" marL="28575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/>
              <a:t>Propostas de SARs</a:t>
            </a:r>
            <a:endParaRPr/>
          </a:p>
          <a:p>
            <a:pPr indent="-298450" lvl="1" marL="74295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/>
              <a:t>Comerciais</a:t>
            </a:r>
            <a:endParaRPr sz="2000"/>
          </a:p>
          <a:p>
            <a:pPr indent="-298450" lvl="1" marL="74295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/>
              <a:t>Acadêmicas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/>
          </a:p>
          <a:p>
            <a:pPr indent="0" lvl="1" marL="45720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1" marL="45720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1" marL="45720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1" marL="45720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1" marL="45720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1523" name="Google Shape;1523;g1339e57c8e1_0_2206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2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2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2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1339e57c8e1_0_2214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Roteiro do Minicurso</a:t>
            </a:r>
            <a:endParaRPr/>
          </a:p>
        </p:txBody>
      </p:sp>
      <p:sp>
        <p:nvSpPr>
          <p:cNvPr id="1530" name="Google Shape;1530;g1339e57c8e1_0_2214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1" name="Google Shape;1531;g1339e57c8e1_0_2214"/>
          <p:cNvSpPr txBox="1"/>
          <p:nvPr>
            <p:ph idx="1" type="body"/>
          </p:nvPr>
        </p:nvSpPr>
        <p:spPr>
          <a:xfrm>
            <a:off x="3618725" y="1279800"/>
            <a:ext cx="5897700" cy="12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/>
              <a:t>Um breve Histórico (suas versões)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/>
              <a:t>Arquitetura de </a:t>
            </a:r>
            <a:r>
              <a:rPr i="1" lang="en-US" sz="2000"/>
              <a:t>hardware</a:t>
            </a:r>
            <a:r>
              <a:rPr lang="en-US" sz="2000"/>
              <a:t> e </a:t>
            </a:r>
            <a:r>
              <a:rPr i="1" lang="en-US" sz="2000"/>
              <a:t>software</a:t>
            </a:r>
            <a:r>
              <a:rPr lang="en-US" sz="2000"/>
              <a:t> do Robô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/>
              <a:t>Montagem física do EVA</a:t>
            </a:r>
            <a:endParaRPr sz="2000"/>
          </a:p>
          <a:p>
            <a:pPr indent="-323850" lvl="1" marL="9144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1500"/>
              <a:buFont typeface="Noto Sans Symbols"/>
              <a:buChar char="➢"/>
            </a:pPr>
            <a:r>
              <a:rPr lang="en-US"/>
              <a:t>Modelos 3d, placas, conectores e firmware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/>
              <a:t>Principais Funcionalidades</a:t>
            </a:r>
            <a:endParaRPr sz="2000"/>
          </a:p>
          <a:p>
            <a:pPr indent="-323850" lvl="1" marL="9144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1500"/>
              <a:buFont typeface="Noto Sans Symbols"/>
              <a:buChar char="➢"/>
            </a:pPr>
            <a:r>
              <a:rPr lang="en-US"/>
              <a:t>Comunicação </a:t>
            </a:r>
            <a:r>
              <a:rPr i="1" lang="en-US"/>
              <a:t>verbal</a:t>
            </a:r>
            <a:r>
              <a:rPr lang="en-US"/>
              <a:t> e </a:t>
            </a:r>
            <a:r>
              <a:rPr i="1" lang="en-US"/>
              <a:t>não verbal</a:t>
            </a:r>
            <a:endParaRPr i="1"/>
          </a:p>
          <a:p>
            <a:pPr indent="-323850" lvl="1" marL="9144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1500"/>
              <a:buFont typeface="Noto Sans Symbols"/>
              <a:buChar char="➢"/>
            </a:pPr>
            <a:r>
              <a:rPr lang="en-US"/>
              <a:t>Interação multimodal (</a:t>
            </a:r>
            <a:r>
              <a:rPr i="1" lang="en-US"/>
              <a:t>efeitos sensoriais de luz</a:t>
            </a:r>
            <a:r>
              <a:rPr lang="en-US"/>
              <a:t>, </a:t>
            </a:r>
            <a:r>
              <a:rPr i="1" lang="en-US"/>
              <a:t>reconhecimento de expressões faciais</a:t>
            </a:r>
            <a:endParaRPr i="1" sz="1600"/>
          </a:p>
        </p:txBody>
      </p:sp>
      <p:sp>
        <p:nvSpPr>
          <p:cNvPr id="1532" name="Google Shape;1532;g1339e57c8e1_0_2214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33" name="Google Shape;1533;g1339e57c8e1_0_2214"/>
          <p:cNvSpPr txBox="1"/>
          <p:nvPr>
            <p:ph idx="1" type="body"/>
          </p:nvPr>
        </p:nvSpPr>
        <p:spPr>
          <a:xfrm>
            <a:off x="1034213" y="5016875"/>
            <a:ext cx="17205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Robô </a:t>
            </a: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EVA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34" name="Google Shape;1534;g1339e57c8e1_0_2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25" y="1055655"/>
            <a:ext cx="2299895" cy="396121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g1339e57c8e1_0_2224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Roteiro do Minicurso</a:t>
            </a:r>
            <a:endParaRPr/>
          </a:p>
        </p:txBody>
      </p:sp>
      <p:sp>
        <p:nvSpPr>
          <p:cNvPr id="1541" name="Google Shape;1541;g1339e57c8e1_0_2224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2" name="Google Shape;1542;g1339e57c8e1_0_2224"/>
          <p:cNvSpPr txBox="1"/>
          <p:nvPr>
            <p:ph idx="1" type="body"/>
          </p:nvPr>
        </p:nvSpPr>
        <p:spPr>
          <a:xfrm>
            <a:off x="723250" y="1923950"/>
            <a:ext cx="8713500" cy="12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/>
              <a:t>Desenvolvimento de Sessões de Terapia para o Robô EVA</a:t>
            </a:r>
            <a:endParaRPr/>
          </a:p>
          <a:p>
            <a:pPr indent="-273050" lvl="1" marL="74295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1600"/>
              <a:buFont typeface="Noto Sans Symbols"/>
              <a:buChar char="➢"/>
            </a:pPr>
            <a:r>
              <a:rPr b="1" lang="en-US" sz="2000"/>
              <a:t>EvaML</a:t>
            </a:r>
            <a:r>
              <a:rPr lang="en-US" sz="2000"/>
              <a:t> - Uma linguagem baseada em </a:t>
            </a:r>
            <a:r>
              <a:rPr i="1" lang="en-US" sz="2000"/>
              <a:t>XML</a:t>
            </a:r>
            <a:endParaRPr i="1" sz="2000"/>
          </a:p>
          <a:p>
            <a:pPr indent="-273050" lvl="1" marL="74295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1600"/>
              <a:buFont typeface="Noto Sans Symbols"/>
              <a:buChar char="➢"/>
            </a:pPr>
            <a:r>
              <a:rPr lang="en-US" sz="2000"/>
              <a:t>Simulador </a:t>
            </a:r>
            <a:r>
              <a:rPr b="1" lang="en-US" sz="2000"/>
              <a:t>EvaSIM</a:t>
            </a:r>
            <a:endParaRPr b="1" sz="2000"/>
          </a:p>
          <a:p>
            <a:pPr indent="0" lvl="0" marL="91440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85750" lvl="0" marL="28575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/>
              <a:t>Atividade Prática</a:t>
            </a:r>
            <a:endParaRPr/>
          </a:p>
        </p:txBody>
      </p:sp>
      <p:sp>
        <p:nvSpPr>
          <p:cNvPr id="1543" name="Google Shape;1543;g1339e57c8e1_0_2224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8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uvem branca em um céu escuro estrelado" id="1549" name="Google Shape;1549;g1339e57c8e1_0_2232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10160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g1339e57c8e1_0_2232"/>
          <p:cNvSpPr txBox="1"/>
          <p:nvPr>
            <p:ph idx="1" type="subTitle"/>
          </p:nvPr>
        </p:nvSpPr>
        <p:spPr>
          <a:xfrm>
            <a:off x="458025" y="3467100"/>
            <a:ext cx="64677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</a:pPr>
            <a:r>
              <a:rPr b="0" lang="en-US" sz="1500">
                <a:solidFill>
                  <a:schemeClr val="lt1"/>
                </a:solidFill>
              </a:rPr>
              <a:t>Marcelo Marques da Rocha (</a:t>
            </a:r>
            <a:r>
              <a:rPr b="0" i="1" lang="en-US" sz="1500">
                <a:solidFill>
                  <a:schemeClr val="lt1"/>
                </a:solidFill>
              </a:rPr>
              <a:t>marcelo_rocha@midiacom.uff.br</a:t>
            </a:r>
            <a:r>
              <a:rPr b="0" lang="en-US" sz="1500">
                <a:solidFill>
                  <a:schemeClr val="lt1"/>
                </a:solidFill>
              </a:rPr>
              <a:t>)</a:t>
            </a:r>
            <a:endParaRPr b="0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</a:pPr>
            <a:r>
              <a:rPr b="0" lang="en-US" sz="1500">
                <a:solidFill>
                  <a:schemeClr val="lt1"/>
                </a:solidFill>
              </a:rPr>
              <a:t>Sara Luzia de Melo (</a:t>
            </a:r>
            <a:r>
              <a:rPr b="0" i="1" lang="en-US" sz="1500">
                <a:solidFill>
                  <a:schemeClr val="lt1"/>
                </a:solidFill>
              </a:rPr>
              <a:t>sara.melo@midiacom.uff.br</a:t>
            </a:r>
            <a:r>
              <a:rPr b="0" lang="en-US" sz="1500">
                <a:solidFill>
                  <a:schemeClr val="lt1"/>
                </a:solidFill>
              </a:rPr>
              <a:t>)</a:t>
            </a:r>
            <a:endParaRPr b="0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500">
                <a:solidFill>
                  <a:schemeClr val="lt1"/>
                </a:solidFill>
              </a:rPr>
              <a:t>Jesús Favela</a:t>
            </a:r>
            <a:endParaRPr b="0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500">
                <a:solidFill>
                  <a:schemeClr val="lt1"/>
                </a:solidFill>
              </a:rPr>
              <a:t>Débora Christina Muchaluat Saade</a:t>
            </a:r>
            <a:endParaRPr b="0" sz="1500">
              <a:solidFill>
                <a:schemeClr val="lt1"/>
              </a:solidFill>
            </a:endParaRPr>
          </a:p>
        </p:txBody>
      </p:sp>
      <p:pic>
        <p:nvPicPr>
          <p:cNvPr id="1551" name="Google Shape;1551;g1339e57c8e1_0_2232"/>
          <p:cNvPicPr preferRelativeResize="0"/>
          <p:nvPr/>
        </p:nvPicPr>
        <p:blipFill rotWithShape="1">
          <a:blip r:embed="rId4">
            <a:alphaModFix/>
          </a:blip>
          <a:srcRect b="0" l="0" r="77720" t="0"/>
          <a:stretch/>
        </p:blipFill>
        <p:spPr>
          <a:xfrm>
            <a:off x="5758026" y="4731875"/>
            <a:ext cx="1522876" cy="8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g1339e57c8e1_0_2232"/>
          <p:cNvSpPr txBox="1"/>
          <p:nvPr/>
        </p:nvSpPr>
        <p:spPr>
          <a:xfrm>
            <a:off x="458025" y="1907250"/>
            <a:ext cx="9045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41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Robôs Socialmente Assistivos</a:t>
            </a:r>
            <a:endParaRPr b="1" i="0" sz="77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0" lang="en-US" sz="1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Desenvolvendo Sessões de Terapia Multissensorial com o Robô </a:t>
            </a:r>
            <a:r>
              <a:rPr b="1" i="0" lang="en-US" sz="1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EVA</a:t>
            </a:r>
            <a:endParaRPr b="1" i="0" sz="1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53" name="Google Shape;1553;g1339e57c8e1_0_2232"/>
          <p:cNvPicPr preferRelativeResize="0"/>
          <p:nvPr/>
        </p:nvPicPr>
        <p:blipFill rotWithShape="1">
          <a:blip r:embed="rId5">
            <a:alphaModFix/>
          </a:blip>
          <a:srcRect b="0" l="56339" r="25388" t="0"/>
          <a:stretch/>
        </p:blipFill>
        <p:spPr>
          <a:xfrm>
            <a:off x="7144850" y="4731875"/>
            <a:ext cx="1248948" cy="821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4" name="Google Shape;1554;g1339e57c8e1_0_2232"/>
          <p:cNvCxnSpPr/>
          <p:nvPr/>
        </p:nvCxnSpPr>
        <p:spPr>
          <a:xfrm>
            <a:off x="574631" y="2988445"/>
            <a:ext cx="500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55" name="Google Shape;1555;g1339e57c8e1_0_2232"/>
          <p:cNvPicPr preferRelativeResize="0"/>
          <p:nvPr/>
        </p:nvPicPr>
        <p:blipFill rotWithShape="1">
          <a:blip r:embed="rId6">
            <a:alphaModFix/>
          </a:blip>
          <a:srcRect b="0" l="80562" r="0" t="0"/>
          <a:stretch/>
        </p:blipFill>
        <p:spPr>
          <a:xfrm>
            <a:off x="8412675" y="4784676"/>
            <a:ext cx="1248952" cy="77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1d2d135963_2_55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/>
              <a:t>Introdução</a:t>
            </a:r>
            <a:endParaRPr/>
          </a:p>
        </p:txBody>
      </p:sp>
      <p:sp>
        <p:nvSpPr>
          <p:cNvPr id="699" name="Google Shape;699;g11d2d135963_2_55"/>
          <p:cNvSpPr txBox="1"/>
          <p:nvPr>
            <p:ph idx="1" type="body"/>
          </p:nvPr>
        </p:nvSpPr>
        <p:spPr>
          <a:xfrm>
            <a:off x="184353" y="962466"/>
            <a:ext cx="9563946" cy="4287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016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  <a:p>
            <a:pPr indent="-355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❖"/>
            </a:pPr>
            <a:r>
              <a:rPr b="0" lang="en-US" sz="1500"/>
              <a:t>No âmbito do desenvolvimento das habilidades emocionais em crianças com TEA, SARs têm sido cada vez mais utilizados. Pesquisas têm verificado efeitos favoráveis nas interações criança-robô e também no reconhecimento de algumas emoções e habilidades emocionais.</a:t>
            </a:r>
            <a:endParaRPr/>
          </a:p>
          <a:p>
            <a:pPr indent="0" lvl="0" marL="1016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  <a:p>
            <a:pPr indent="0" lvl="0" marL="1016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  <a:p>
            <a:pPr indent="-355600" lvl="0" marL="4572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❖"/>
            </a:pPr>
            <a:r>
              <a:rPr b="0" lang="en-US" sz="1500"/>
              <a:t>Terapias robóticas que aumentam a capacidade de imitar ações do robô, ou que despertam o desejo de imitação, estimulam o aprendizado de outras habilidades (Duquette et al. 2008).</a:t>
            </a:r>
            <a:endParaRPr/>
          </a:p>
          <a:p>
            <a:pPr indent="0" lvl="0" marL="10160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0" sz="1500"/>
          </a:p>
        </p:txBody>
      </p:sp>
      <p:sp>
        <p:nvSpPr>
          <p:cNvPr id="700" name="Google Shape;700;g11d2d135963_2_55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5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1" name="Google Shape;701;g11d2d135963_2_55"/>
          <p:cNvSpPr txBox="1"/>
          <p:nvPr/>
        </p:nvSpPr>
        <p:spPr>
          <a:xfrm>
            <a:off x="1319633" y="5503007"/>
            <a:ext cx="761559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Sara Luzia de Melo – Robôs Socialmente Assistivos: Desenvolvendo Sessões de </a:t>
            </a:r>
            <a:r>
              <a:rPr b="0" i="0" lang="en-US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Terapia Multissensorial com o Robô EVA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uvem branca em um céu escuro estrelado" id="1561" name="Google Shape;1561;g1339e57c8e1_0_2243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10160000" cy="571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2" name="Google Shape;1562;g1339e57c8e1_0_2243"/>
          <p:cNvSpPr txBox="1"/>
          <p:nvPr>
            <p:ph idx="1" type="subTitle"/>
          </p:nvPr>
        </p:nvSpPr>
        <p:spPr>
          <a:xfrm>
            <a:off x="458025" y="3619500"/>
            <a:ext cx="44163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</a:pPr>
            <a:r>
              <a:rPr b="0" lang="en-US" sz="1500">
                <a:solidFill>
                  <a:schemeClr val="lt1"/>
                </a:solidFill>
              </a:rPr>
              <a:t>Marcelo Marques da Rocha</a:t>
            </a:r>
            <a:endParaRPr b="0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</a:pPr>
            <a:r>
              <a:rPr b="0" lang="en-US" sz="1500">
                <a:solidFill>
                  <a:schemeClr val="lt1"/>
                </a:solidFill>
              </a:rPr>
              <a:t>Sara Luzia de Melo</a:t>
            </a:r>
            <a:endParaRPr b="0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 sz="1500">
                <a:solidFill>
                  <a:schemeClr val="lt1"/>
                </a:solidFill>
              </a:rPr>
              <a:t>Jesús Favela</a:t>
            </a:r>
            <a:endParaRPr b="0"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0"/>
              <a:buNone/>
            </a:pPr>
            <a:r>
              <a:rPr b="0" lang="en-US" sz="1500">
                <a:solidFill>
                  <a:schemeClr val="lt1"/>
                </a:solidFill>
              </a:rPr>
              <a:t>Débora Christina Muchaluat Saade</a:t>
            </a:r>
            <a:endParaRPr b="0" sz="1500">
              <a:solidFill>
                <a:schemeClr val="lt1"/>
              </a:solidFill>
            </a:endParaRPr>
          </a:p>
        </p:txBody>
      </p:sp>
      <p:pic>
        <p:nvPicPr>
          <p:cNvPr id="1563" name="Google Shape;1563;g1339e57c8e1_0_2243"/>
          <p:cNvPicPr preferRelativeResize="0"/>
          <p:nvPr/>
        </p:nvPicPr>
        <p:blipFill rotWithShape="1">
          <a:blip r:embed="rId4">
            <a:alphaModFix/>
          </a:blip>
          <a:srcRect b="0" l="0" r="77720" t="0"/>
          <a:stretch/>
        </p:blipFill>
        <p:spPr>
          <a:xfrm>
            <a:off x="5758026" y="4731875"/>
            <a:ext cx="1522876" cy="8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g1339e57c8e1_0_2243"/>
          <p:cNvSpPr txBox="1"/>
          <p:nvPr/>
        </p:nvSpPr>
        <p:spPr>
          <a:xfrm>
            <a:off x="458025" y="1907250"/>
            <a:ext cx="9045000" cy="10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41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Robôs Socialmente Assistivos</a:t>
            </a:r>
            <a:endParaRPr b="1" i="0" sz="77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i="0" lang="en-US" sz="1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Desenvolvendo Sessões de Terapia Multissensorial com o Robô </a:t>
            </a:r>
            <a:r>
              <a:rPr b="1" i="0" lang="en-US" sz="1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EVA</a:t>
            </a:r>
            <a:endParaRPr b="1" i="0" sz="18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65" name="Google Shape;1565;g1339e57c8e1_0_2243"/>
          <p:cNvPicPr preferRelativeResize="0"/>
          <p:nvPr/>
        </p:nvPicPr>
        <p:blipFill rotWithShape="1">
          <a:blip r:embed="rId5">
            <a:alphaModFix/>
          </a:blip>
          <a:srcRect b="0" l="56339" r="25388" t="0"/>
          <a:stretch/>
        </p:blipFill>
        <p:spPr>
          <a:xfrm>
            <a:off x="7144850" y="4731875"/>
            <a:ext cx="1248948" cy="821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6" name="Google Shape;1566;g1339e57c8e1_0_2243"/>
          <p:cNvCxnSpPr/>
          <p:nvPr/>
        </p:nvCxnSpPr>
        <p:spPr>
          <a:xfrm>
            <a:off x="574631" y="2988445"/>
            <a:ext cx="5004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67" name="Google Shape;1567;g1339e57c8e1_0_2243"/>
          <p:cNvPicPr preferRelativeResize="0"/>
          <p:nvPr/>
        </p:nvPicPr>
        <p:blipFill rotWithShape="1">
          <a:blip r:embed="rId6">
            <a:alphaModFix/>
          </a:blip>
          <a:srcRect b="0" l="80562" r="0" t="0"/>
          <a:stretch/>
        </p:blipFill>
        <p:spPr>
          <a:xfrm>
            <a:off x="8412675" y="4784676"/>
            <a:ext cx="1248952" cy="77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1339e57c8e1_0_2254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Roteiro do Minicurso</a:t>
            </a:r>
            <a:endParaRPr/>
          </a:p>
        </p:txBody>
      </p:sp>
      <p:sp>
        <p:nvSpPr>
          <p:cNvPr id="1574" name="Google Shape;1574;g1339e57c8e1_0_2254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5" name="Google Shape;1575;g1339e57c8e1_0_2254"/>
          <p:cNvSpPr txBox="1"/>
          <p:nvPr>
            <p:ph idx="1" type="body"/>
          </p:nvPr>
        </p:nvSpPr>
        <p:spPr>
          <a:xfrm>
            <a:off x="2046425" y="1698250"/>
            <a:ext cx="5897700" cy="12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/>
              <a:t>Introdução</a:t>
            </a:r>
            <a:endParaRPr/>
          </a:p>
          <a:p>
            <a:pPr indent="-298450" lvl="1" marL="74295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/>
              <a:t>Robôs Socialmente Assistivos (SARs)</a:t>
            </a:r>
            <a:endParaRPr sz="2000"/>
          </a:p>
          <a:p>
            <a:pPr indent="-298450" lvl="1" marL="74295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/>
              <a:t>Aplicações em Saúde</a:t>
            </a:r>
            <a:endParaRPr sz="2000"/>
          </a:p>
          <a:p>
            <a:pPr indent="0" lvl="1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  <a:p>
            <a:pPr indent="-285750" lvl="0" marL="28575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/>
              <a:t>Propostas de SARs</a:t>
            </a:r>
            <a:endParaRPr/>
          </a:p>
          <a:p>
            <a:pPr indent="-298450" lvl="1" marL="74295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/>
              <a:t>Comerciais</a:t>
            </a:r>
            <a:endParaRPr sz="2000"/>
          </a:p>
          <a:p>
            <a:pPr indent="-298450" lvl="1" marL="74295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/>
              <a:t>Acadêmicas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600"/>
          </a:p>
          <a:p>
            <a:pPr indent="0" lvl="1" marL="45720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1" marL="45720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1" marL="45720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1" marL="45720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/>
          </a:p>
          <a:p>
            <a:pPr indent="0" lvl="1" marL="45720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SzPts val="2000"/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1576" name="Google Shape;1576;g1339e57c8e1_0_2254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5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5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g1339e57c8e1_0_2262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Roteiro do Minicurso</a:t>
            </a:r>
            <a:endParaRPr/>
          </a:p>
        </p:txBody>
      </p:sp>
      <p:sp>
        <p:nvSpPr>
          <p:cNvPr id="1583" name="Google Shape;1583;g1339e57c8e1_0_2262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4" name="Google Shape;1584;g1339e57c8e1_0_2262"/>
          <p:cNvSpPr txBox="1"/>
          <p:nvPr>
            <p:ph idx="1" type="body"/>
          </p:nvPr>
        </p:nvSpPr>
        <p:spPr>
          <a:xfrm>
            <a:off x="3618725" y="1279800"/>
            <a:ext cx="5897700" cy="12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/>
              <a:t>Um breve Histórico (suas versões)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/>
              <a:t>Arquitetura de </a:t>
            </a:r>
            <a:r>
              <a:rPr i="1" lang="en-US" sz="2000"/>
              <a:t>hardware</a:t>
            </a:r>
            <a:r>
              <a:rPr lang="en-US" sz="2000"/>
              <a:t> e </a:t>
            </a:r>
            <a:r>
              <a:rPr i="1" lang="en-US" sz="2000"/>
              <a:t>software</a:t>
            </a:r>
            <a:r>
              <a:rPr lang="en-US" sz="2000"/>
              <a:t> do Robô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/>
              <a:t>Montagem física do EVA</a:t>
            </a:r>
            <a:endParaRPr sz="2000"/>
          </a:p>
          <a:p>
            <a:pPr indent="-323850" lvl="1" marL="9144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1500"/>
              <a:buFont typeface="Noto Sans Symbols"/>
              <a:buChar char="➢"/>
            </a:pPr>
            <a:r>
              <a:rPr lang="en-US"/>
              <a:t>Modelos 3d, placas, conectores e firmware</a:t>
            </a:r>
            <a:endParaRPr/>
          </a:p>
          <a:p>
            <a:pPr indent="-355600" lvl="0" marL="4572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 sz="2000"/>
              <a:t>Principais Funcionalidades</a:t>
            </a:r>
            <a:endParaRPr sz="2000"/>
          </a:p>
          <a:p>
            <a:pPr indent="-323850" lvl="1" marL="9144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1500"/>
              <a:buFont typeface="Noto Sans Symbols"/>
              <a:buChar char="➢"/>
            </a:pPr>
            <a:r>
              <a:rPr lang="en-US"/>
              <a:t>Comunicação </a:t>
            </a:r>
            <a:r>
              <a:rPr i="1" lang="en-US"/>
              <a:t>verbal</a:t>
            </a:r>
            <a:r>
              <a:rPr lang="en-US"/>
              <a:t> e </a:t>
            </a:r>
            <a:r>
              <a:rPr i="1" lang="en-US"/>
              <a:t>não verbal</a:t>
            </a:r>
            <a:endParaRPr i="1"/>
          </a:p>
          <a:p>
            <a:pPr indent="-323850" lvl="1" marL="914400" rtl="0" algn="l">
              <a:lnSpc>
                <a:spcPct val="115000"/>
              </a:lnSpc>
              <a:spcBef>
                <a:spcPts val="75"/>
              </a:spcBef>
              <a:spcAft>
                <a:spcPts val="0"/>
              </a:spcAft>
              <a:buSzPts val="1500"/>
              <a:buFont typeface="Noto Sans Symbols"/>
              <a:buChar char="➢"/>
            </a:pPr>
            <a:r>
              <a:rPr lang="en-US"/>
              <a:t>Interação multimodal (</a:t>
            </a:r>
            <a:r>
              <a:rPr i="1" lang="en-US"/>
              <a:t>efeitos sensoriais de luz</a:t>
            </a:r>
            <a:r>
              <a:rPr lang="en-US"/>
              <a:t>, </a:t>
            </a:r>
            <a:r>
              <a:rPr i="1" lang="en-US"/>
              <a:t>reconhecimento de expressões faciais</a:t>
            </a:r>
            <a:endParaRPr i="1" sz="1600"/>
          </a:p>
        </p:txBody>
      </p:sp>
      <p:sp>
        <p:nvSpPr>
          <p:cNvPr id="1585" name="Google Shape;1585;g1339e57c8e1_0_2262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586" name="Google Shape;1586;g1339e57c8e1_0_2262"/>
          <p:cNvSpPr txBox="1"/>
          <p:nvPr>
            <p:ph idx="1" type="body"/>
          </p:nvPr>
        </p:nvSpPr>
        <p:spPr>
          <a:xfrm>
            <a:off x="1034213" y="5016875"/>
            <a:ext cx="17205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Verdana"/>
                <a:ea typeface="Verdana"/>
                <a:cs typeface="Verdana"/>
                <a:sym typeface="Verdana"/>
              </a:rPr>
              <a:t>Robô </a:t>
            </a: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EVA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587" name="Google Shape;1587;g1339e57c8e1_0_2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525" y="1055655"/>
            <a:ext cx="2299895" cy="396121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1339e57c8e1_0_2272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-US"/>
              <a:t>Roteiro do Minicurso</a:t>
            </a:r>
            <a:endParaRPr/>
          </a:p>
        </p:txBody>
      </p:sp>
      <p:sp>
        <p:nvSpPr>
          <p:cNvPr id="1594" name="Google Shape;1594;g1339e57c8e1_0_2272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95" name="Google Shape;1595;g1339e57c8e1_0_2272"/>
          <p:cNvSpPr txBox="1"/>
          <p:nvPr>
            <p:ph idx="1" type="body"/>
          </p:nvPr>
        </p:nvSpPr>
        <p:spPr>
          <a:xfrm>
            <a:off x="723250" y="1923950"/>
            <a:ext cx="8713500" cy="12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/>
              <a:t>Desenvolvimento de Sessões de Terapia para o Robô EVA</a:t>
            </a:r>
            <a:endParaRPr/>
          </a:p>
          <a:p>
            <a:pPr indent="-273050" lvl="1" marL="74295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1600"/>
              <a:buFont typeface="Noto Sans Symbols"/>
              <a:buChar char="➢"/>
            </a:pPr>
            <a:r>
              <a:rPr b="1" lang="en-US" sz="2000"/>
              <a:t>EvaML</a:t>
            </a:r>
            <a:r>
              <a:rPr lang="en-US" sz="2000"/>
              <a:t> - Uma linguagem baseada em </a:t>
            </a:r>
            <a:r>
              <a:rPr i="1" lang="en-US" sz="2000"/>
              <a:t>XML</a:t>
            </a:r>
            <a:endParaRPr i="1" sz="2000"/>
          </a:p>
          <a:p>
            <a:pPr indent="-273050" lvl="1" marL="74295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1600"/>
              <a:buFont typeface="Noto Sans Symbols"/>
              <a:buChar char="➢"/>
            </a:pPr>
            <a:r>
              <a:rPr lang="en-US" sz="2000"/>
              <a:t>Simulador </a:t>
            </a:r>
            <a:r>
              <a:rPr b="1" lang="en-US" sz="2000"/>
              <a:t>EvaSIM</a:t>
            </a:r>
            <a:endParaRPr b="1" sz="2000"/>
          </a:p>
          <a:p>
            <a:pPr indent="0" lvl="0" marL="91440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85750" lvl="0" marL="28575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Font typeface="Noto Sans Symbols"/>
              <a:buChar char="▪"/>
            </a:pPr>
            <a:r>
              <a:rPr lang="en-US"/>
              <a:t>Atividade Prática</a:t>
            </a:r>
            <a:endParaRPr/>
          </a:p>
        </p:txBody>
      </p:sp>
      <p:sp>
        <p:nvSpPr>
          <p:cNvPr id="1596" name="Google Shape;1596;g1339e57c8e1_0_2272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1339e57c8e1_0_2280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1603" name="Google Shape;1603;g1339e57c8e1_0_2280"/>
          <p:cNvSpPr txBox="1"/>
          <p:nvPr>
            <p:ph idx="1" type="subTitle"/>
          </p:nvPr>
        </p:nvSpPr>
        <p:spPr>
          <a:xfrm>
            <a:off x="1180300" y="2533950"/>
            <a:ext cx="7799400" cy="64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20"/>
              </a:spcBef>
              <a:spcAft>
                <a:spcPts val="0"/>
              </a:spcAft>
              <a:buNone/>
            </a:pPr>
            <a:r>
              <a:rPr lang="en-US" sz="3000"/>
              <a:t>Desenvolvimento de Sessões de Terapia para o Robô EVA</a:t>
            </a:r>
            <a:endParaRPr b="0" sz="20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1339e57c8e1_0_2286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Desenvolvimento de Sessões de Terapia para o Robô EVA</a:t>
            </a:r>
            <a:endParaRPr b="0" sz="2600"/>
          </a:p>
        </p:txBody>
      </p:sp>
      <p:sp>
        <p:nvSpPr>
          <p:cNvPr id="1610" name="Google Shape;1610;g1339e57c8e1_0_2286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611" name="Google Shape;1611;g1339e57c8e1_0_2286"/>
          <p:cNvSpPr txBox="1"/>
          <p:nvPr>
            <p:ph idx="1" type="body"/>
          </p:nvPr>
        </p:nvSpPr>
        <p:spPr>
          <a:xfrm>
            <a:off x="211575" y="2248675"/>
            <a:ext cx="6884700" cy="172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Linguagem de Programação Visual (</a:t>
            </a:r>
            <a:r>
              <a:rPr lang="en-US"/>
              <a:t>VPL</a:t>
            </a:r>
            <a:r>
              <a:rPr b="0" lang="en-US"/>
              <a:t>)</a:t>
            </a:r>
            <a:endParaRPr b="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Facilitando o desenvolvimento para usuários não técnicos</a:t>
            </a:r>
            <a:endParaRPr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Usa o framework web </a:t>
            </a:r>
            <a:r>
              <a:rPr lang="en-US"/>
              <a:t>GoJS</a:t>
            </a:r>
            <a:endParaRPr/>
          </a:p>
        </p:txBody>
      </p:sp>
      <p:pic>
        <p:nvPicPr>
          <p:cNvPr id="1612" name="Google Shape;1612;g1339e57c8e1_0_2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5400" y="1495906"/>
            <a:ext cx="2465800" cy="3220319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13" name="Google Shape;1613;g1339e57c8e1_0_2286"/>
          <p:cNvSpPr txBox="1"/>
          <p:nvPr>
            <p:ph idx="1" type="body"/>
          </p:nvPr>
        </p:nvSpPr>
        <p:spPr>
          <a:xfrm>
            <a:off x="7265400" y="4716225"/>
            <a:ext cx="24657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Verdana"/>
                <a:ea typeface="Verdana"/>
                <a:cs typeface="Verdana"/>
                <a:sym typeface="Verdana"/>
              </a:rPr>
              <a:t>Um Script na </a:t>
            </a:r>
            <a:r>
              <a:rPr b="1" lang="en-US" sz="1200">
                <a:latin typeface="Verdana"/>
                <a:ea typeface="Verdana"/>
                <a:cs typeface="Verdana"/>
                <a:sym typeface="Verdana"/>
              </a:rPr>
              <a:t>VPL</a:t>
            </a:r>
            <a:endParaRPr b="1"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14" name="Google Shape;1614;g1339e57c8e1_0_2286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1339e57c8e1_0_2296"/>
          <p:cNvSpPr/>
          <p:nvPr/>
        </p:nvSpPr>
        <p:spPr>
          <a:xfrm>
            <a:off x="6697325" y="907315"/>
            <a:ext cx="3123900" cy="421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BABA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g1339e57c8e1_0_2296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Desenvolvimento de Sessões de Terapia para o Robô EVA</a:t>
            </a:r>
            <a:endParaRPr b="0" sz="2600"/>
          </a:p>
        </p:txBody>
      </p:sp>
      <p:sp>
        <p:nvSpPr>
          <p:cNvPr id="1622" name="Google Shape;1622;g1339e57c8e1_0_2296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623" name="Google Shape;1623;g1339e57c8e1_0_2296"/>
          <p:cNvSpPr txBox="1"/>
          <p:nvPr>
            <p:ph idx="1" type="body"/>
          </p:nvPr>
        </p:nvSpPr>
        <p:spPr>
          <a:xfrm>
            <a:off x="144375" y="1463225"/>
            <a:ext cx="6317700" cy="172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Proposta de um </a:t>
            </a:r>
            <a:r>
              <a:rPr lang="en-US"/>
              <a:t>Jogo Sério</a:t>
            </a:r>
            <a:r>
              <a:rPr b="0" lang="en-US"/>
              <a:t> em 3 estágios [Rocha et al. 2021]</a:t>
            </a:r>
            <a:endParaRPr b="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0" lang="en-US"/>
              <a:t>Dificuldades encontradas na VPL:</a:t>
            </a:r>
            <a:endParaRPr b="0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b="0" lang="en-US"/>
              <a:t>Dif</a:t>
            </a:r>
            <a:r>
              <a:rPr lang="en-US"/>
              <a:t>ícil v</a:t>
            </a:r>
            <a:r>
              <a:rPr b="0" lang="en-US"/>
              <a:t>isualização dos elementos</a:t>
            </a:r>
            <a:endParaRPr b="0"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US"/>
              <a:t>Elementos distintos com o mesmo identificador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-US"/>
              <a:t>Dificuldade na alteração dos parâmetros dos elementos</a:t>
            </a:r>
            <a:endParaRPr/>
          </a:p>
        </p:txBody>
      </p:sp>
      <p:pic>
        <p:nvPicPr>
          <p:cNvPr id="1624" name="Google Shape;1624;g1339e57c8e1_0_2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2144" y="1050605"/>
            <a:ext cx="2871869" cy="482454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5" name="Google Shape;1625;g1339e57c8e1_0_2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2148" y="2089990"/>
            <a:ext cx="2871871" cy="1096936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6" name="Google Shape;1626;g1339e57c8e1_0_2296"/>
          <p:cNvPicPr preferRelativeResize="0"/>
          <p:nvPr/>
        </p:nvPicPr>
        <p:blipFill rotWithShape="1">
          <a:blip r:embed="rId5">
            <a:alphaModFix/>
          </a:blip>
          <a:srcRect b="0" l="11580" r="13366" t="0"/>
          <a:stretch/>
        </p:blipFill>
        <p:spPr>
          <a:xfrm>
            <a:off x="7252638" y="3726227"/>
            <a:ext cx="1990899" cy="1108750"/>
          </a:xfrm>
          <a:prstGeom prst="rect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7" name="Google Shape;1627;g1339e57c8e1_0_2296"/>
          <p:cNvSpPr txBox="1"/>
          <p:nvPr>
            <p:ph idx="1" type="body"/>
          </p:nvPr>
        </p:nvSpPr>
        <p:spPr>
          <a:xfrm>
            <a:off x="6812137" y="1463807"/>
            <a:ext cx="2871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Verdana"/>
                <a:ea typeface="Verdana"/>
                <a:cs typeface="Verdana"/>
                <a:sym typeface="Verdana"/>
              </a:rPr>
              <a:t>Estágio 1</a:t>
            </a:r>
            <a:r>
              <a:rPr lang="en-US" sz="800">
                <a:latin typeface="Verdana"/>
                <a:ea typeface="Verdana"/>
                <a:cs typeface="Verdana"/>
                <a:sym typeface="Verdana"/>
              </a:rPr>
              <a:t>: Jogo das Cores</a:t>
            </a:r>
            <a:endParaRPr b="1" sz="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28" name="Google Shape;1628;g1339e57c8e1_0_2296"/>
          <p:cNvSpPr txBox="1"/>
          <p:nvPr>
            <p:ph idx="2" type="body"/>
          </p:nvPr>
        </p:nvSpPr>
        <p:spPr>
          <a:xfrm>
            <a:off x="6812137" y="3080709"/>
            <a:ext cx="28719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Verdana"/>
                <a:ea typeface="Verdana"/>
                <a:cs typeface="Verdana"/>
                <a:sym typeface="Verdana"/>
              </a:rPr>
              <a:t>Estágio 2</a:t>
            </a:r>
            <a:r>
              <a:rPr lang="en-US" sz="800">
                <a:latin typeface="Verdana"/>
                <a:ea typeface="Verdana"/>
                <a:cs typeface="Verdana"/>
                <a:sym typeface="Verdana"/>
              </a:rPr>
              <a:t>: Jogo das Emoções</a:t>
            </a:r>
            <a:endParaRPr b="1" sz="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29" name="Google Shape;1629;g1339e57c8e1_0_2296"/>
          <p:cNvSpPr txBox="1"/>
          <p:nvPr>
            <p:ph idx="3" type="body"/>
          </p:nvPr>
        </p:nvSpPr>
        <p:spPr>
          <a:xfrm>
            <a:off x="7055000" y="4786493"/>
            <a:ext cx="23862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latin typeface="Verdana"/>
                <a:ea typeface="Verdana"/>
                <a:cs typeface="Verdana"/>
                <a:sym typeface="Verdana"/>
              </a:rPr>
              <a:t>Estágio 3</a:t>
            </a:r>
            <a:r>
              <a:rPr lang="en-US" sz="800">
                <a:latin typeface="Verdana"/>
                <a:ea typeface="Verdana"/>
                <a:cs typeface="Verdana"/>
                <a:sym typeface="Verdana"/>
              </a:rPr>
              <a:t>: O Jogo da Imitação</a:t>
            </a:r>
            <a:endParaRPr b="1" sz="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30" name="Google Shape;1630;g1339e57c8e1_0_2296"/>
          <p:cNvSpPr txBox="1"/>
          <p:nvPr>
            <p:ph idx="4" type="body"/>
          </p:nvPr>
        </p:nvSpPr>
        <p:spPr>
          <a:xfrm>
            <a:off x="7055000" y="5109350"/>
            <a:ext cx="2386200" cy="2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latin typeface="Verdana"/>
                <a:ea typeface="Verdana"/>
                <a:cs typeface="Verdana"/>
                <a:sym typeface="Verdana"/>
              </a:rPr>
              <a:t>Jogo Sério</a:t>
            </a:r>
            <a:r>
              <a:rPr lang="en-US" sz="1000">
                <a:latin typeface="Verdana"/>
                <a:ea typeface="Verdana"/>
                <a:cs typeface="Verdana"/>
                <a:sym typeface="Verdana"/>
              </a:rPr>
              <a:t> em três Estágios</a:t>
            </a:r>
            <a:endParaRPr sz="10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31" name="Google Shape;1631;g1339e57c8e1_0_2296"/>
          <p:cNvSpPr txBox="1"/>
          <p:nvPr/>
        </p:nvSpPr>
        <p:spPr>
          <a:xfrm>
            <a:off x="1017125" y="5455712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g1339e57c8e1_0_2312"/>
          <p:cNvSpPr txBox="1"/>
          <p:nvPr>
            <p:ph idx="1" type="body"/>
          </p:nvPr>
        </p:nvSpPr>
        <p:spPr>
          <a:xfrm>
            <a:off x="1186524" y="4479541"/>
            <a:ext cx="77871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b="1" lang="en-US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 Jogo da Imitação,</a:t>
            </a:r>
            <a:r>
              <a:rPr lang="en-US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com o robô EVA)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38" name="Google Shape;1638;g1339e57c8e1_0_2312" title="jogo_da_imitacao_ok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8187" y="787500"/>
            <a:ext cx="6563626" cy="369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g1339e57c8e1_0_2312">
            <a:hlinkClick r:id="rId5"/>
          </p:cNvPr>
          <p:cNvSpPr txBox="1"/>
          <p:nvPr/>
        </p:nvSpPr>
        <p:spPr>
          <a:xfrm>
            <a:off x="1595875" y="4999525"/>
            <a:ext cx="6968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u="sng">
                <a:solidFill>
                  <a:schemeClr val="hlink"/>
                </a:solidFill>
                <a:hlinkClick r:id="rId6"/>
              </a:rPr>
              <a:t>https://drive.google.com/file/d/1gmNITSYX4Liy-OJa7vwLg7MOe2rhTtlU/view?usp=sharing</a:t>
            </a:r>
            <a:endParaRPr sz="13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1339e57c8e1_0_2318"/>
          <p:cNvSpPr txBox="1"/>
          <p:nvPr>
            <p:ph idx="12" type="sldNum"/>
          </p:nvPr>
        </p:nvSpPr>
        <p:spPr>
          <a:xfrm>
            <a:off x="8805335" y="5474233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888888"/>
                </a:solidFill>
              </a:rPr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1646" name="Google Shape;1646;g1339e57c8e1_0_2318"/>
          <p:cNvSpPr txBox="1"/>
          <p:nvPr>
            <p:ph idx="1" type="subTitle"/>
          </p:nvPr>
        </p:nvSpPr>
        <p:spPr>
          <a:xfrm>
            <a:off x="635650" y="2248200"/>
            <a:ext cx="8888700" cy="64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420"/>
              </a:spcBef>
              <a:spcAft>
                <a:spcPts val="0"/>
              </a:spcAft>
              <a:buNone/>
            </a:pPr>
            <a:r>
              <a:rPr lang="en-US" sz="3000"/>
              <a:t>EvaML</a:t>
            </a:r>
            <a:endParaRPr sz="3000"/>
          </a:p>
          <a:p>
            <a:pPr indent="0" lvl="0" marL="0" rtl="0" algn="ctr">
              <a:spcBef>
                <a:spcPts val="420"/>
              </a:spcBef>
              <a:spcAft>
                <a:spcPts val="0"/>
              </a:spcAft>
              <a:buNone/>
            </a:pPr>
            <a:r>
              <a:rPr b="0" lang="en-US" sz="2000"/>
              <a:t>(Uma Linguagem Baseada em XML para a Especificação de Sessões Interativas com o Robô EVA)</a:t>
            </a:r>
            <a:endParaRPr b="0" sz="20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1339e57c8e1_0_2324"/>
          <p:cNvSpPr txBox="1"/>
          <p:nvPr>
            <p:ph type="title"/>
          </p:nvPr>
        </p:nvSpPr>
        <p:spPr>
          <a:xfrm>
            <a:off x="169333" y="141555"/>
            <a:ext cx="9651900" cy="53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EvaML (Objetivos)</a:t>
            </a:r>
            <a:endParaRPr b="0" sz="2600"/>
          </a:p>
        </p:txBody>
      </p:sp>
      <p:sp>
        <p:nvSpPr>
          <p:cNvPr id="1653" name="Google Shape;1653;g1339e57c8e1_0_2324"/>
          <p:cNvSpPr txBox="1"/>
          <p:nvPr>
            <p:ph idx="12" type="sldNum"/>
          </p:nvPr>
        </p:nvSpPr>
        <p:spPr>
          <a:xfrm>
            <a:off x="8935228" y="5537467"/>
            <a:ext cx="1185300" cy="17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>
                <a:solidFill>
                  <a:schemeClr val="lt1"/>
                </a:solidFill>
              </a:rPr>
              <a:t>‹#›</a:t>
            </a:fld>
            <a:endParaRPr b="1">
              <a:solidFill>
                <a:schemeClr val="lt1"/>
              </a:solidFill>
            </a:endParaRPr>
          </a:p>
        </p:txBody>
      </p:sp>
      <p:sp>
        <p:nvSpPr>
          <p:cNvPr id="1654" name="Google Shape;1654;g1339e57c8e1_0_2324"/>
          <p:cNvSpPr txBox="1"/>
          <p:nvPr>
            <p:ph idx="1" type="body"/>
          </p:nvPr>
        </p:nvSpPr>
        <p:spPr>
          <a:xfrm>
            <a:off x="822100" y="1996950"/>
            <a:ext cx="8515800" cy="1721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rPr b="0" lang="en-US"/>
              <a:t>“Embora o uso de ferramentas gráficas torne um usuário com alguma experiência produtivo, um usuário com habilidades avançadas no domínio da aplicação pode ter sua eficiência reduzida” [Novák 2010]</a:t>
            </a:r>
            <a:endParaRPr b="0"/>
          </a:p>
          <a:p>
            <a:pPr indent="0" lvl="0" marL="0" rtl="0" algn="l">
              <a:lnSpc>
                <a:spcPct val="150000"/>
              </a:lnSpc>
              <a:spcBef>
                <a:spcPts val="75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1655" name="Google Shape;1655;g1339e57c8e1_0_2324"/>
          <p:cNvSpPr txBox="1"/>
          <p:nvPr/>
        </p:nvSpPr>
        <p:spPr>
          <a:xfrm>
            <a:off x="1017125" y="5432194"/>
            <a:ext cx="795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Marcelo Rocha - Robôs Socialmente Assistivos: Desenvolvendo Sessões de Terapia Multissensorial com o Robô EVA</a:t>
            </a:r>
            <a:endParaRPr sz="10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6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1_BF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BF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BF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BF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2016-04-01T22:52:02Z</dcterms:created>
  <dc:creator>MidiaCom Lab</dc:creator>
</cp:coreProperties>
</file>